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7" r:id="rId2"/>
    <p:sldId id="271" r:id="rId3"/>
    <p:sldId id="262" r:id="rId4"/>
    <p:sldId id="263" r:id="rId5"/>
    <p:sldId id="264" r:id="rId6"/>
    <p:sldId id="280" r:id="rId7"/>
    <p:sldId id="281" r:id="rId8"/>
    <p:sldId id="282" r:id="rId9"/>
    <p:sldId id="274" r:id="rId10"/>
    <p:sldId id="279" r:id="rId11"/>
    <p:sldId id="270" r:id="rId12"/>
    <p:sldId id="269" r:id="rId13"/>
    <p:sldId id="267" r:id="rId14"/>
    <p:sldId id="268" r:id="rId15"/>
    <p:sldId id="277" r:id="rId16"/>
    <p:sldId id="275" r:id="rId17"/>
    <p:sldId id="283" r:id="rId18"/>
    <p:sldId id="256" r:id="rId1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9DD"/>
    <a:srgbClr val="4267B2"/>
    <a:srgbClr val="FEF3D4"/>
    <a:srgbClr val="F8E08E"/>
    <a:srgbClr val="E8303B"/>
    <a:srgbClr val="383333"/>
    <a:srgbClr val="C26E68"/>
    <a:srgbClr val="0099D2"/>
    <a:srgbClr val="ED1C24"/>
    <a:srgbClr val="EF412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8" autoAdjust="0"/>
    <p:restoredTop sz="90391" autoAdjust="0"/>
  </p:normalViewPr>
  <p:slideViewPr>
    <p:cSldViewPr snapToGrid="0" snapToObjects="1">
      <p:cViewPr varScale="1">
        <p:scale>
          <a:sx n="59" d="100"/>
          <a:sy n="59" d="100"/>
        </p:scale>
        <p:origin x="36" y="13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49" d="100"/>
          <a:sy n="49" d="100"/>
        </p:scale>
        <p:origin x="2746" y="34"/>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riaameliaveras%201\Dropbox\NUDHES\Abstracts:Resumos\IAS%202019\Stigma\Tables_stigma_v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pt-BR" sz="1400" dirty="0" err="1"/>
              <a:t>PrEP</a:t>
            </a:r>
            <a:r>
              <a:rPr lang="pt-BR" sz="1400" dirty="0"/>
              <a:t> </a:t>
            </a:r>
            <a:r>
              <a:rPr lang="pt-BR" sz="1400" dirty="0" err="1"/>
              <a:t>among</a:t>
            </a:r>
            <a:r>
              <a:rPr lang="pt-BR" sz="1400" dirty="0"/>
              <a:t> TN </a:t>
            </a:r>
            <a:r>
              <a:rPr lang="pt-BR" sz="1400" dirty="0" err="1"/>
              <a:t>cohort</a:t>
            </a:r>
            <a:r>
              <a:rPr lang="pt-BR" sz="1400" dirty="0"/>
              <a:t> </a:t>
            </a:r>
            <a:r>
              <a:rPr lang="pt-BR" sz="1400" dirty="0" err="1"/>
              <a:t>participants</a:t>
            </a:r>
            <a:r>
              <a:rPr lang="pt-BR" sz="1400" dirty="0"/>
              <a:t>:</a:t>
            </a:r>
            <a:r>
              <a:rPr lang="pt-BR" sz="1400" baseline="0" dirty="0"/>
              <a:t> São Paulo </a:t>
            </a:r>
            <a:r>
              <a:rPr lang="pt-BR" sz="1400" b="0" i="0" u="none" strike="noStrike" baseline="0" dirty="0">
                <a:effectLst/>
              </a:rPr>
              <a:t>(N=798)</a:t>
            </a:r>
            <a:endParaRPr lang="pt-BR" sz="1400" dirty="0"/>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Planilha3!$B$3:$B$7</c:f>
              <c:strCache>
                <c:ptCount val="5"/>
                <c:pt idx="0">
                  <c:v>Had heard of PrEP</c:v>
                </c:pt>
                <c:pt idx="1">
                  <c:v>Ever taken </c:v>
                </c:pt>
                <c:pt idx="2">
                  <c:v>Not Interested</c:v>
                </c:pt>
                <c:pt idx="3">
                  <c:v>Interested</c:v>
                </c:pt>
                <c:pt idx="4">
                  <c:v>Indifferent </c:v>
                </c:pt>
              </c:strCache>
            </c:strRef>
          </c:cat>
          <c:val>
            <c:numRef>
              <c:f>Planilha3!$C$3:$C$7</c:f>
              <c:numCache>
                <c:formatCode>0.00%</c:formatCode>
                <c:ptCount val="5"/>
                <c:pt idx="0" formatCode="0%">
                  <c:v>0.32</c:v>
                </c:pt>
                <c:pt idx="1">
                  <c:v>1.9E-2</c:v>
                </c:pt>
                <c:pt idx="2">
                  <c:v>0.28949999999999998</c:v>
                </c:pt>
                <c:pt idx="3">
                  <c:v>0.43109999999999998</c:v>
                </c:pt>
                <c:pt idx="4">
                  <c:v>0.1128</c:v>
                </c:pt>
              </c:numCache>
            </c:numRef>
          </c:val>
          <c:extLst>
            <c:ext xmlns:c16="http://schemas.microsoft.com/office/drawing/2014/chart" uri="{C3380CC4-5D6E-409C-BE32-E72D297353CC}">
              <c16:uniqueId val="{00000000-9530-4759-A1D1-CB15711F4DD3}"/>
            </c:ext>
          </c:extLst>
        </c:ser>
        <c:dLbls>
          <c:dLblPos val="inEnd"/>
          <c:showLegendKey val="0"/>
          <c:showVal val="1"/>
          <c:showCatName val="0"/>
          <c:showSerName val="0"/>
          <c:showPercent val="0"/>
          <c:showBubbleSize val="0"/>
        </c:dLbls>
        <c:gapWidth val="41"/>
        <c:axId val="169068032"/>
        <c:axId val="169066496"/>
      </c:barChart>
      <c:catAx>
        <c:axId val="1690680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effectLst/>
                <a:latin typeface="+mn-lt"/>
                <a:ea typeface="+mn-ea"/>
                <a:cs typeface="+mn-cs"/>
              </a:defRPr>
            </a:pPr>
            <a:endParaRPr lang="en-US"/>
          </a:p>
        </c:txPr>
        <c:crossAx val="169066496"/>
        <c:crosses val="autoZero"/>
        <c:auto val="1"/>
        <c:lblAlgn val="ctr"/>
        <c:lblOffset val="100"/>
        <c:noMultiLvlLbl val="0"/>
      </c:catAx>
      <c:valAx>
        <c:axId val="169066496"/>
        <c:scaling>
          <c:orientation val="minMax"/>
        </c:scaling>
        <c:delete val="1"/>
        <c:axPos val="l"/>
        <c:numFmt formatCode="0%" sourceLinked="1"/>
        <c:majorTickMark val="none"/>
        <c:minorTickMark val="none"/>
        <c:tickLblPos val="nextTo"/>
        <c:crossAx val="169068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graphs!$A$82:$B$82</c:f>
              <c:strCache>
                <c:ptCount val="1"/>
                <c:pt idx="0">
                  <c:v>Latin America Females Adults (15+) estimate</c:v>
                </c:pt>
              </c:strCache>
            </c:strRef>
          </c:tx>
          <c:spPr>
            <a:ln w="28575">
              <a:solidFill>
                <a:srgbClr val="7030A0"/>
              </a:solidFill>
            </a:ln>
          </c:spPr>
          <c:marker>
            <c:symbol val="none"/>
          </c:marker>
          <c:cat>
            <c:numRef>
              <c:f>graphs!$C$178:$C$193</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graphs!$D$82:$D$97</c:f>
              <c:numCache>
                <c:formatCode>General</c:formatCode>
                <c:ptCount val="16"/>
                <c:pt idx="0">
                  <c:v>28148</c:v>
                </c:pt>
                <c:pt idx="1">
                  <c:v>28077</c:v>
                </c:pt>
                <c:pt idx="2">
                  <c:v>27836</c:v>
                </c:pt>
                <c:pt idx="3">
                  <c:v>28212</c:v>
                </c:pt>
                <c:pt idx="4">
                  <c:v>28324</c:v>
                </c:pt>
                <c:pt idx="5">
                  <c:v>28073</c:v>
                </c:pt>
                <c:pt idx="6">
                  <c:v>27217</c:v>
                </c:pt>
                <c:pt idx="7">
                  <c:v>26999</c:v>
                </c:pt>
                <c:pt idx="8">
                  <c:v>26925</c:v>
                </c:pt>
                <c:pt idx="9">
                  <c:v>26666</c:v>
                </c:pt>
                <c:pt idx="10">
                  <c:v>26232</c:v>
                </c:pt>
                <c:pt idx="11">
                  <c:v>26053</c:v>
                </c:pt>
                <c:pt idx="12">
                  <c:v>26086</c:v>
                </c:pt>
                <c:pt idx="13">
                  <c:v>25900</c:v>
                </c:pt>
                <c:pt idx="14">
                  <c:v>25934</c:v>
                </c:pt>
                <c:pt idx="15">
                  <c:v>25910</c:v>
                </c:pt>
              </c:numCache>
            </c:numRef>
          </c:val>
          <c:smooth val="0"/>
          <c:extLst>
            <c:ext xmlns:c16="http://schemas.microsoft.com/office/drawing/2014/chart" uri="{C3380CC4-5D6E-409C-BE32-E72D297353CC}">
              <c16:uniqueId val="{00000000-0F43-49B2-9BEE-3B6AF2137A5F}"/>
            </c:ext>
          </c:extLst>
        </c:ser>
        <c:ser>
          <c:idx val="3"/>
          <c:order val="1"/>
          <c:tx>
            <c:strRef>
              <c:f>graphs!$A$178:$B$178</c:f>
              <c:strCache>
                <c:ptCount val="1"/>
                <c:pt idx="0">
                  <c:v>Latin America Males Adults (15+) estimate</c:v>
                </c:pt>
              </c:strCache>
            </c:strRef>
          </c:tx>
          <c:spPr>
            <a:ln w="28575">
              <a:solidFill>
                <a:srgbClr val="FFC000"/>
              </a:solidFill>
            </a:ln>
          </c:spPr>
          <c:marker>
            <c:symbol val="none"/>
          </c:marker>
          <c:cat>
            <c:numRef>
              <c:f>graphs!$C$178:$C$193</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graphs!$D$178:$D$193</c:f>
              <c:numCache>
                <c:formatCode>General</c:formatCode>
                <c:ptCount val="16"/>
                <c:pt idx="0">
                  <c:v>57144</c:v>
                </c:pt>
                <c:pt idx="1">
                  <c:v>58034</c:v>
                </c:pt>
                <c:pt idx="2">
                  <c:v>59027</c:v>
                </c:pt>
                <c:pt idx="3">
                  <c:v>59424</c:v>
                </c:pt>
                <c:pt idx="4">
                  <c:v>59440</c:v>
                </c:pt>
                <c:pt idx="5">
                  <c:v>60256</c:v>
                </c:pt>
                <c:pt idx="6">
                  <c:v>61351</c:v>
                </c:pt>
                <c:pt idx="7">
                  <c:v>61275</c:v>
                </c:pt>
                <c:pt idx="8">
                  <c:v>61537</c:v>
                </c:pt>
                <c:pt idx="9">
                  <c:v>62199</c:v>
                </c:pt>
                <c:pt idx="10">
                  <c:v>62635</c:v>
                </c:pt>
                <c:pt idx="11">
                  <c:v>63263</c:v>
                </c:pt>
                <c:pt idx="12">
                  <c:v>63705</c:v>
                </c:pt>
                <c:pt idx="13">
                  <c:v>64158</c:v>
                </c:pt>
                <c:pt idx="14">
                  <c:v>64445</c:v>
                </c:pt>
                <c:pt idx="15">
                  <c:v>64748</c:v>
                </c:pt>
              </c:numCache>
            </c:numRef>
          </c:val>
          <c:smooth val="0"/>
          <c:extLst>
            <c:ext xmlns:c16="http://schemas.microsoft.com/office/drawing/2014/chart" uri="{C3380CC4-5D6E-409C-BE32-E72D297353CC}">
              <c16:uniqueId val="{00000001-0F43-49B2-9BEE-3B6AF2137A5F}"/>
            </c:ext>
          </c:extLst>
        </c:ser>
        <c:dLbls>
          <c:showLegendKey val="0"/>
          <c:showVal val="0"/>
          <c:showCatName val="0"/>
          <c:showSerName val="0"/>
          <c:showPercent val="0"/>
          <c:showBubbleSize val="0"/>
        </c:dLbls>
        <c:smooth val="0"/>
        <c:axId val="162798592"/>
        <c:axId val="162804480"/>
      </c:lineChart>
      <c:catAx>
        <c:axId val="162798592"/>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162804480"/>
        <c:crosses val="autoZero"/>
        <c:auto val="1"/>
        <c:lblAlgn val="ctr"/>
        <c:lblOffset val="100"/>
        <c:noMultiLvlLbl val="0"/>
      </c:catAx>
      <c:valAx>
        <c:axId val="162804480"/>
        <c:scaling>
          <c:orientation val="minMax"/>
        </c:scaling>
        <c:delete val="0"/>
        <c:axPos val="l"/>
        <c:majorGridlines>
          <c:spPr>
            <a:ln>
              <a:solidFill>
                <a:schemeClr val="bg2">
                  <a:lumMod val="90000"/>
                </a:schemeClr>
              </a:solidFill>
              <a:prstDash val="dash"/>
            </a:ln>
          </c:spPr>
        </c:majorGridlines>
        <c:title>
          <c:tx>
            <c:rich>
              <a:bodyPr rot="-5400000" vert="horz"/>
              <a:lstStyle/>
              <a:p>
                <a:pPr>
                  <a:defRPr/>
                </a:pPr>
                <a:r>
                  <a:rPr lang="en-US" dirty="0"/>
                  <a:t>New HIV infections</a:t>
                </a:r>
              </a:p>
            </c:rich>
          </c:tx>
          <c:overlay val="0"/>
        </c:title>
        <c:numFmt formatCode="#,##0" sourceLinked="0"/>
        <c:majorTickMark val="out"/>
        <c:minorTickMark val="none"/>
        <c:tickLblPos val="nextTo"/>
        <c:crossAx val="162798592"/>
        <c:crosses val="autoZero"/>
        <c:crossBetween val="between"/>
      </c:valAx>
    </c:plotArea>
    <c:legend>
      <c:legendPos val="b"/>
      <c:overlay val="0"/>
      <c:txPr>
        <a:bodyPr/>
        <a:lstStyle/>
        <a:p>
          <a:pPr>
            <a:defRPr sz="1100" b="1"/>
          </a:pPr>
          <a:endParaRPr lang="en-US"/>
        </a:p>
      </c:txPr>
    </c:legend>
    <c:plotVisOnly val="1"/>
    <c:dispBlanksAs val="gap"/>
    <c:showDLblsOverMax val="0"/>
  </c:chart>
  <c:spPr>
    <a:solidFill>
      <a:schemeClr val="bg1"/>
    </a:solidFill>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t>24/07/2019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t>‹#›</a:t>
            </a:fld>
            <a:endParaRPr lang="en-GB"/>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4T16:11:06.791"/>
    </inkml:context>
    <inkml:brush xml:id="br0">
      <inkml:brushProperty name="width" value="0.10583" units="cm"/>
      <inkml:brushProperty name="height" value="0.10583" units="cm"/>
      <inkml:brushProperty name="color" value="#FF0000"/>
      <inkml:brushProperty name="ignorePressure" value="1"/>
    </inkml:brush>
  </inkml:definitions>
  <inkml:trace contextRef="#ctx0" brushRef="#br0">240 135,'-11'185,"6"1,14 102,2-162,7-1,3 0,6-2,42 114,-54-201,-17-39,1 0,-2 2,2-1,-2-1,1 2,-1-1,1 1,-1-2,-7-4,-32-27,-120-101,111 89,1-3,1-5,39 41,17 17,10 5,-5-3,-1-2,1 0,-1-1,2 0,-1 0,1 0,-2-2,2-1,-1 0,1 0,0 0,-2-1,2 0,1-2,11-3,-2-1,-2-1,2 0,-1-3,0 1,-2-1,1-2,-21 13,0 0,2 0,-2 0,0 0,0 0,0 0,1 0,-1 0,0 0,0 0,2 0,-2 0,0 0,0 0,0 0,1 0,-1 0,0 0,0 0,0 1,0-1,1 0,-1 0,0 0,0 0,0 0,0 2,2-2,-2 0,0 0,0 0,0 1,0-1,0 0,0 0,0 0,0 1,0-1,0 0,0 0,0 0,0 2,0-2,4 19,-2-16,23 123,11 60,-36-182,2 2,-2-2,0 1,0 0,-2 0,2-1,-1 2,1-2,-1 1,-1 1,1-4</inkml:trace>
  <inkml:trace contextRef="#ctx0" brushRef="#br0" timeOffset="1">644 381,'1'25,"1"0,1-1,1 1,2 0,-1-1,3 0,0 0,1 0,1-3,10 19,-10-24,0-1,2 1,-1-1,2-1,0 1,9 5,-11-10,1-1,-1-2,1 1,-1-1,2 0,-1-1,1-2,1 2,2-1,-3-3,-2 1,2 0,0-1,-1-2,0 0,1 0,0 0,0-2,-1 1,1-2,1-1,2-1,1-1,-1 1,0-3,-2 0,2-1,-2 0,14-10,-8 2,0-2,0 0,-1-1,-2-2,0 2,-1-4,-2 1,1 0,-2-2,2-8,-6 13,-2-1,0 0,-1-1,0 0,-3 0,1 0,-2-1,-1 1,-1-9,-1 17,1 1,-3 0,1 0,-1 0,-1 2,0-3,-1 3,1-1,-2 1,1-1,-3 0,1 1,0 1,0-1,-2 1,-8-7,6 7,0 1,-1 0,0 1,-1-1,0 2,0 1,0-1,-1 1,1 1,-1 1,-1 0,1 1,-1 0,1 1,-6 1,1 1,1 0,0 1,0 2,-1 0,2 0,-2 3,2-2,0 2,-1 1,1 1,0 0,1 3,-6 2,2 1,0 1,0 2,3-1,-2 3,2-2,1 4,0-3,2 4,1-1,0 0,2 3,0-3,1 4,2-2,1 1,-1 0,3 1,0 0,2 1,1 6,0 4</inkml:trace>
  <inkml:trace contextRef="#ctx0" brushRef="#br0" timeOffset="2">855 351,'0'0,"0"0,0 0,0 0,0 0,0 0</inkml:trace>
  <inkml:trace contextRef="#ctx0" brushRef="#br0" timeOffset="3">1154 287,'0'0,"0"0,0 0,0 0,0 0,0 0,0 0</inkml:trace>
  <inkml:trace contextRef="#ctx0" brushRef="#br0" timeOffset="4">923 672,'29'-34,"-21"23,2-1,0 0,0 1,2 1,-1 0,1 1,11-9,-20 18,0-1,-1 1,0-2,1 2,0-1,0 1,-2 0,2 0,0 0,0 0,-1 0,0 1,1-1,0 0,0 2,-2-2,2 1,0 1,-2-1,2-1,-2 2,4 1,6 5,-1 0,0 0,0 1,1 1,-1 0,-8-8,8 7,-1-1,0 1,-2 0,2-1,-2 3,0-1,2 6,-8-16,-1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4T16:11:06.796"/>
    </inkml:context>
    <inkml:brush xml:id="br0">
      <inkml:brushProperty name="width" value="0.10583" units="cm"/>
      <inkml:brushProperty name="height" value="0.10583" units="cm"/>
      <inkml:brushProperty name="color" value="#FF0000"/>
      <inkml:brushProperty name="ignorePressure" value="1"/>
    </inkml:brush>
  </inkml:definitions>
  <inkml:trace contextRef="#ctx0" brushRef="#br0">240 135,'-11'185,"6"1,14 102,2-162,7-1,3 0,6-2,42 114,-54-201,-17-39,1 0,-2 2,2-1,-2-1,1 2,-1-1,1 1,-1-2,-7-4,-32-27,-120-101,111 89,1-3,1-5,39 41,17 17,10 5,-5-3,-1-2,1 0,-1-1,2 0,-1 0,1 0,-2-2,2-1,-1 0,1 0,0 0,-2-1,2 0,1-2,11-3,-2-1,-2-1,2 0,-1-3,0 1,-2-1,1-2,-21 13,0 0,2 0,-2 0,0 0,0 0,0 0,1 0,-1 0,0 0,0 0,2 0,-2 0,0 0,0 0,0 0,1 0,-1 0,0 0,0 0,0 1,0-1,1 0,-1 0,0 0,0 0,0 0,0 2,2-2,-2 0,0 0,0 0,0 1,0-1,0 0,0 0,0 0,0 1,0-1,0 0,0 0,0 0,0 2,0-2,4 19,-2-16,23 123,11 60,-36-182,2 2,-2-2,0 1,0 0,-2 0,2-1,-1 2,1-2,-1 1,-1 1,1-4</inkml:trace>
  <inkml:trace contextRef="#ctx0" brushRef="#br0" timeOffset="1">644 381,'1'25,"1"0,1-1,1 1,2 0,-1-1,3 0,0 0,1 0,1-3,10 19,-10-24,0-1,2 1,-1-1,2-1,0 1,9 5,-11-10,1-1,-1-2,1 1,-1-1,2 0,-1-1,1-2,1 2,2-1,-3-3,-2 1,2 0,0-1,-1-2,0 0,1 0,0 0,0-2,-1 1,1-2,1-1,2-1,1-1,-1 1,0-3,-2 0,2-1,-2 0,14-10,-8 2,0-2,0 0,-1-1,-2-2,0 2,-1-4,-2 1,1 0,-2-2,2-8,-6 13,-2-1,0 0,-1-1,0 0,-3 0,1 0,-2-1,-1 1,-1-9,-1 17,1 1,-3 0,1 0,-1 0,-1 2,0-3,-1 3,1-1,-2 1,1-1,-3 0,1 1,0 1,0-1,-2 1,-8-7,6 7,0 1,-1 0,0 1,-1-1,0 2,0 1,0-1,-1 1,1 1,-1 1,-1 0,1 1,-1 0,1 1,-6 1,1 1,1 0,0 1,0 2,-1 0,2 0,-2 3,2-2,0 2,-1 1,1 1,0 0,1 3,-6 2,2 1,0 1,0 2,3-1,-2 3,2-2,1 4,0-3,2 4,1-1,0 0,2 3,0-3,1 4,2-2,1 1,-1 0,3 1,0 0,2 1,1 6,0 4</inkml:trace>
  <inkml:trace contextRef="#ctx0" brushRef="#br0" timeOffset="2">855 351,'0'0,"0"0,0 0,0 0,0 0,0 0</inkml:trace>
  <inkml:trace contextRef="#ctx0" brushRef="#br0" timeOffset="3">1154 287,'0'0,"0"0,0 0,0 0,0 0,0 0,0 0</inkml:trace>
  <inkml:trace contextRef="#ctx0" brushRef="#br0" timeOffset="4">923 672,'29'-34,"-21"23,2-1,0 0,0 1,2 1,-1 0,1 1,11-9,-20 18,0-1,-1 1,0-2,1 2,0-1,0 1,-2 0,2 0,0 0,0 0,-1 0,0 1,1-1,0 0,0 2,-2-2,2 1,0 1,-2-1,2-1,-2 2,4 1,6 5,-1 0,0 0,0 1,1 1,-1 0,-8-8,8 7,-1-1,0 1,-2 0,2-1,-2 3,0-1,2 6,-8-16,-1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AEA4FCD-DA70-4552-AC84-1819A2145333}" type="datetimeFigureOut">
              <a:rPr lang="en-US" smtClean="0"/>
              <a:t>7/24/2019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3C4C6E7C-508D-4401-8782-766EC9AF8FE4}" type="slidenum">
              <a:rPr lang="en-US" smtClean="0"/>
              <a:t>‹#›</a:t>
            </a:fld>
            <a:endParaRPr lang="en-US"/>
          </a:p>
        </p:txBody>
      </p:sp>
    </p:spTree>
    <p:extLst>
      <p:ext uri="{BB962C8B-B14F-4D97-AF65-F5344CB8AC3E}">
        <p14:creationId xmlns:p14="http://schemas.microsoft.com/office/powerpoint/2010/main" val="811176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Dr Radix closed AIDS 2018 as Track C rapporteur requesting for more information about trans in this conferences. This year, for first time IAS included a plenary dedicated to trans. We could see the low rates of engagement on the </a:t>
            </a:r>
            <a:r>
              <a:rPr lang="en-US" noProof="0" dirty="0" err="1"/>
              <a:t>PrEP</a:t>
            </a:r>
            <a:r>
              <a:rPr lang="en-US" noProof="0" dirty="0"/>
              <a:t> </a:t>
            </a:r>
            <a:r>
              <a:rPr lang="en-US" noProof="0" dirty="0" err="1"/>
              <a:t>continuim</a:t>
            </a:r>
            <a:r>
              <a:rPr lang="en-US" noProof="0" dirty="0"/>
              <a:t>.</a:t>
            </a:r>
          </a:p>
          <a:p>
            <a:endParaRPr lang="en-US" noProof="0" dirty="0"/>
          </a:p>
          <a:p>
            <a:r>
              <a:rPr lang="en-US" noProof="0" dirty="0"/>
              <a:t>But in addition there were other 2 sessions, and 88 abstract dedicated to transgender issues. Most highlighted the many challenges this population is suffering, </a:t>
            </a:r>
            <a:r>
              <a:rPr lang="en-US" noProof="0" dirty="0" err="1"/>
              <a:t>agravated</a:t>
            </a:r>
            <a:r>
              <a:rPr lang="en-US" noProof="0" dirty="0"/>
              <a:t> by the Stigma, that are affecting the Prevention and care </a:t>
            </a:r>
            <a:r>
              <a:rPr lang="en-US" noProof="0" dirty="0" err="1"/>
              <a:t>continium</a:t>
            </a:r>
            <a:r>
              <a:rPr lang="en-US" noProof="0" dirty="0"/>
              <a:t>, and evidenced by this important study in Brazil, where they could </a:t>
            </a:r>
            <a:r>
              <a:rPr lang="en-US" noProof="0" dirty="0" err="1"/>
              <a:t>objetively</a:t>
            </a:r>
            <a:r>
              <a:rPr lang="en-US" noProof="0" dirty="0"/>
              <a:t> measure by validated tests the presence of </a:t>
            </a:r>
            <a:r>
              <a:rPr lang="en-US" noProof="0" dirty="0" err="1"/>
              <a:t>syndemic</a:t>
            </a:r>
            <a:r>
              <a:rPr lang="en-US" noProof="0" dirty="0"/>
              <a:t> in half of the HIV negative TGW that could affect the uptake of </a:t>
            </a:r>
            <a:r>
              <a:rPr lang="en-US" noProof="0" dirty="0" err="1"/>
              <a:t>PrEP.</a:t>
            </a:r>
            <a:endParaRPr lang="en-US" noProof="0" dirty="0"/>
          </a:p>
          <a:p>
            <a:endParaRPr lang="es-ES" dirty="0"/>
          </a:p>
        </p:txBody>
      </p:sp>
      <p:sp>
        <p:nvSpPr>
          <p:cNvPr id="4" name="Slide Number Placeholder 3"/>
          <p:cNvSpPr>
            <a:spLocks noGrp="1"/>
          </p:cNvSpPr>
          <p:nvPr>
            <p:ph type="sldNum" sz="quarter" idx="5"/>
          </p:nvPr>
        </p:nvSpPr>
        <p:spPr/>
        <p:txBody>
          <a:bodyPr/>
          <a:lstStyle/>
          <a:p>
            <a:fld id="{3C4C6E7C-508D-4401-8782-766EC9AF8FE4}" type="slidenum">
              <a:rPr lang="en-US" smtClean="0"/>
              <a:t>3</a:t>
            </a:fld>
            <a:endParaRPr lang="en-US"/>
          </a:p>
        </p:txBody>
      </p:sp>
    </p:spTree>
    <p:extLst>
      <p:ext uri="{BB962C8B-B14F-4D97-AF65-F5344CB8AC3E}">
        <p14:creationId xmlns:p14="http://schemas.microsoft.com/office/powerpoint/2010/main" val="2299576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conference we could see the first results of the largest SAME DAY </a:t>
            </a:r>
            <a:r>
              <a:rPr lang="en-US" dirty="0" err="1"/>
              <a:t>PrEP</a:t>
            </a:r>
            <a:r>
              <a:rPr lang="en-US" dirty="0"/>
              <a:t> trial, being carried here in LAC, led by brasil and involving Mexico and Peru. Currently there are 5000 thousand users, with a very high linkage. Significant differences among countries were identified, affecting retention, in particular in Peru, and among TGW or adolescents. </a:t>
            </a:r>
          </a:p>
        </p:txBody>
      </p:sp>
      <p:sp>
        <p:nvSpPr>
          <p:cNvPr id="4" name="Slide Number Placeholder 3"/>
          <p:cNvSpPr>
            <a:spLocks noGrp="1"/>
          </p:cNvSpPr>
          <p:nvPr>
            <p:ph type="sldNum" sz="quarter" idx="5"/>
          </p:nvPr>
        </p:nvSpPr>
        <p:spPr/>
        <p:txBody>
          <a:bodyPr/>
          <a:lstStyle/>
          <a:p>
            <a:fld id="{3C4C6E7C-508D-4401-8782-766EC9AF8FE4}" type="slidenum">
              <a:rPr lang="en-US" smtClean="0"/>
              <a:t>12</a:t>
            </a:fld>
            <a:endParaRPr lang="en-US"/>
          </a:p>
        </p:txBody>
      </p:sp>
    </p:spTree>
    <p:extLst>
      <p:ext uri="{BB962C8B-B14F-4D97-AF65-F5344CB8AC3E}">
        <p14:creationId xmlns:p14="http://schemas.microsoft.com/office/powerpoint/2010/main" val="447601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The</a:t>
            </a:r>
            <a:r>
              <a:rPr lang="es-ES" dirty="0"/>
              <a:t> </a:t>
            </a:r>
            <a:r>
              <a:rPr lang="es-ES" dirty="0" err="1"/>
              <a:t>inibitor</a:t>
            </a:r>
            <a:r>
              <a:rPr lang="es-ES" dirty="0"/>
              <a:t> </a:t>
            </a:r>
            <a:r>
              <a:rPr lang="es-ES" dirty="0" err="1"/>
              <a:t>of</a:t>
            </a:r>
            <a:r>
              <a:rPr lang="es-ES" dirty="0"/>
              <a:t> </a:t>
            </a:r>
            <a:r>
              <a:rPr lang="es-ES" dirty="0" err="1"/>
              <a:t>the</a:t>
            </a:r>
            <a:r>
              <a:rPr lang="es-ES" dirty="0"/>
              <a:t> </a:t>
            </a:r>
            <a:r>
              <a:rPr lang="es-ES" dirty="0" err="1"/>
              <a:t>translation</a:t>
            </a:r>
            <a:r>
              <a:rPr lang="es-ES" dirty="0"/>
              <a:t> MK8591, </a:t>
            </a:r>
            <a:r>
              <a:rPr lang="es-ES" dirty="0" err="1"/>
              <a:t>now</a:t>
            </a:r>
            <a:r>
              <a:rPr lang="es-ES" dirty="0"/>
              <a:t> </a:t>
            </a:r>
            <a:r>
              <a:rPr lang="es-ES" dirty="0" err="1"/>
              <a:t>baptized</a:t>
            </a:r>
            <a:r>
              <a:rPr lang="es-ES" dirty="0"/>
              <a:t> as ISLATRAVIR,  </a:t>
            </a:r>
            <a:r>
              <a:rPr lang="es-ES" dirty="0" err="1"/>
              <a:t>was</a:t>
            </a:r>
            <a:r>
              <a:rPr lang="es-ES" dirty="0"/>
              <a:t> </a:t>
            </a:r>
            <a:r>
              <a:rPr lang="es-ES" dirty="0" err="1"/>
              <a:t>evaluated</a:t>
            </a:r>
            <a:r>
              <a:rPr lang="es-ES" dirty="0"/>
              <a:t> as </a:t>
            </a:r>
            <a:r>
              <a:rPr lang="es-ES" dirty="0" err="1"/>
              <a:t>an</a:t>
            </a:r>
            <a:r>
              <a:rPr lang="es-ES" dirty="0"/>
              <a:t> </a:t>
            </a:r>
            <a:r>
              <a:rPr lang="es-ES" dirty="0" err="1"/>
              <a:t>implant</a:t>
            </a:r>
            <a:r>
              <a:rPr lang="es-ES" dirty="0"/>
              <a:t>, similar </a:t>
            </a:r>
            <a:r>
              <a:rPr lang="es-ES" dirty="0" err="1"/>
              <a:t>to</a:t>
            </a:r>
            <a:r>
              <a:rPr lang="es-ES" dirty="0"/>
              <a:t> </a:t>
            </a:r>
            <a:r>
              <a:rPr lang="es-ES" dirty="0" err="1"/>
              <a:t>nexplanon</a:t>
            </a:r>
            <a:r>
              <a:rPr lang="es-ES" dirty="0"/>
              <a:t>, a </a:t>
            </a:r>
            <a:r>
              <a:rPr lang="es-ES" dirty="0" err="1"/>
              <a:t>long</a:t>
            </a:r>
            <a:r>
              <a:rPr lang="es-ES" dirty="0"/>
              <a:t> </a:t>
            </a:r>
            <a:r>
              <a:rPr lang="es-ES" dirty="0" err="1"/>
              <a:t>acting</a:t>
            </a:r>
            <a:r>
              <a:rPr lang="es-ES" dirty="0"/>
              <a:t> </a:t>
            </a:r>
            <a:r>
              <a:rPr lang="es-ES" dirty="0" err="1"/>
              <a:t>contraceptive</a:t>
            </a:r>
            <a:r>
              <a:rPr lang="es-ES" dirty="0"/>
              <a:t>. </a:t>
            </a:r>
            <a:r>
              <a:rPr lang="es-ES" dirty="0" err="1"/>
              <a:t>The</a:t>
            </a:r>
            <a:r>
              <a:rPr lang="es-ES" dirty="0"/>
              <a:t> </a:t>
            </a:r>
            <a:r>
              <a:rPr lang="es-ES" dirty="0" err="1"/>
              <a:t>study</a:t>
            </a:r>
            <a:r>
              <a:rPr lang="es-ES" dirty="0"/>
              <a:t> </a:t>
            </a:r>
            <a:r>
              <a:rPr lang="es-ES" dirty="0" err="1"/>
              <a:t>enroled</a:t>
            </a:r>
            <a:r>
              <a:rPr lang="es-ES" dirty="0"/>
              <a:t> 16 </a:t>
            </a:r>
            <a:r>
              <a:rPr lang="es-ES" dirty="0" err="1"/>
              <a:t>healthy</a:t>
            </a:r>
            <a:r>
              <a:rPr lang="es-ES" dirty="0"/>
              <a:t> </a:t>
            </a:r>
            <a:r>
              <a:rPr lang="es-ES" dirty="0" err="1"/>
              <a:t>volunteers</a:t>
            </a:r>
            <a:r>
              <a:rPr lang="es-ES" dirty="0"/>
              <a:t> </a:t>
            </a:r>
            <a:r>
              <a:rPr lang="es-ES" dirty="0" err="1"/>
              <a:t>receiving</a:t>
            </a:r>
            <a:r>
              <a:rPr lang="es-ES" dirty="0"/>
              <a:t> 2 </a:t>
            </a:r>
            <a:r>
              <a:rPr lang="es-ES" dirty="0" err="1"/>
              <a:t>different</a:t>
            </a:r>
            <a:r>
              <a:rPr lang="es-ES" dirty="0"/>
              <a:t> dosis. </a:t>
            </a:r>
            <a:r>
              <a:rPr lang="es-ES" dirty="0" err="1"/>
              <a:t>Both</a:t>
            </a:r>
            <a:r>
              <a:rPr lang="es-ES" dirty="0"/>
              <a:t> dosis </a:t>
            </a:r>
            <a:r>
              <a:rPr lang="es-ES" dirty="0" err="1"/>
              <a:t>achieved</a:t>
            </a:r>
            <a:r>
              <a:rPr lang="es-ES" dirty="0"/>
              <a:t> </a:t>
            </a:r>
            <a:r>
              <a:rPr lang="es-ES" dirty="0" err="1"/>
              <a:t>high</a:t>
            </a:r>
            <a:r>
              <a:rPr lang="es-ES" dirty="0"/>
              <a:t> </a:t>
            </a:r>
            <a:r>
              <a:rPr lang="es-ES" dirty="0" err="1"/>
              <a:t>drug</a:t>
            </a:r>
            <a:r>
              <a:rPr lang="es-ES" dirty="0"/>
              <a:t> </a:t>
            </a:r>
            <a:r>
              <a:rPr lang="es-ES" dirty="0" err="1"/>
              <a:t>levels</a:t>
            </a:r>
            <a:r>
              <a:rPr lang="es-ES" dirty="0"/>
              <a:t> </a:t>
            </a:r>
            <a:r>
              <a:rPr lang="es-ES" dirty="0" err="1"/>
              <a:t>for</a:t>
            </a:r>
            <a:r>
              <a:rPr lang="es-ES" dirty="0"/>
              <a:t> </a:t>
            </a:r>
            <a:r>
              <a:rPr lang="es-ES" dirty="0" err="1"/>
              <a:t>several</a:t>
            </a:r>
            <a:r>
              <a:rPr lang="es-ES" dirty="0"/>
              <a:t> </a:t>
            </a:r>
            <a:r>
              <a:rPr lang="es-ES" dirty="0" err="1"/>
              <a:t>months</a:t>
            </a:r>
            <a:r>
              <a:rPr lang="es-ES" dirty="0"/>
              <a:t>, </a:t>
            </a:r>
            <a:r>
              <a:rPr lang="es-ES" dirty="0" err="1"/>
              <a:t>the</a:t>
            </a:r>
            <a:r>
              <a:rPr lang="es-ES" dirty="0"/>
              <a:t> </a:t>
            </a:r>
            <a:r>
              <a:rPr lang="es-ES" dirty="0" err="1"/>
              <a:t>higher</a:t>
            </a:r>
            <a:r>
              <a:rPr lang="es-ES" dirty="0"/>
              <a:t> </a:t>
            </a:r>
            <a:r>
              <a:rPr lang="es-ES" dirty="0" err="1"/>
              <a:t>could</a:t>
            </a:r>
            <a:r>
              <a:rPr lang="es-ES" dirty="0"/>
              <a:t> </a:t>
            </a:r>
            <a:r>
              <a:rPr lang="es-ES" dirty="0" err="1"/>
              <a:t>support</a:t>
            </a:r>
            <a:r>
              <a:rPr lang="es-ES" dirty="0"/>
              <a:t> </a:t>
            </a:r>
            <a:r>
              <a:rPr lang="es-ES" dirty="0" err="1"/>
              <a:t>levels</a:t>
            </a:r>
            <a:r>
              <a:rPr lang="es-ES" dirty="0"/>
              <a:t> </a:t>
            </a:r>
            <a:r>
              <a:rPr lang="es-ES" dirty="0" err="1"/>
              <a:t>for</a:t>
            </a:r>
            <a:r>
              <a:rPr lang="es-ES" dirty="0"/>
              <a:t> more tan 1 </a:t>
            </a:r>
            <a:r>
              <a:rPr lang="es-ES" dirty="0" err="1"/>
              <a:t>year</a:t>
            </a:r>
            <a:r>
              <a:rPr lang="es-ES" dirty="0"/>
              <a:t>. </a:t>
            </a:r>
            <a:r>
              <a:rPr lang="es-ES" dirty="0" err="1"/>
              <a:t>Nice</a:t>
            </a:r>
            <a:r>
              <a:rPr lang="es-ES" dirty="0"/>
              <a:t> </a:t>
            </a:r>
            <a:r>
              <a:rPr lang="es-ES" dirty="0" err="1"/>
              <a:t>for</a:t>
            </a:r>
            <a:r>
              <a:rPr lang="es-ES" dirty="0"/>
              <a:t> </a:t>
            </a:r>
            <a:r>
              <a:rPr lang="es-ES" dirty="0" err="1"/>
              <a:t>PrEP</a:t>
            </a:r>
            <a:r>
              <a:rPr lang="es-ES" dirty="0"/>
              <a:t>, </a:t>
            </a:r>
            <a:r>
              <a:rPr lang="es-ES" dirty="0" err="1"/>
              <a:t>we</a:t>
            </a:r>
            <a:r>
              <a:rPr lang="es-ES" dirty="0"/>
              <a:t> </a:t>
            </a:r>
            <a:r>
              <a:rPr lang="es-ES" dirty="0" err="1"/>
              <a:t>should</a:t>
            </a:r>
            <a:r>
              <a:rPr lang="es-ES" dirty="0"/>
              <a:t> </a:t>
            </a:r>
            <a:r>
              <a:rPr lang="es-ES" dirty="0" err="1"/>
              <a:t>evaluate</a:t>
            </a:r>
            <a:r>
              <a:rPr lang="es-ES" dirty="0"/>
              <a:t> </a:t>
            </a:r>
            <a:r>
              <a:rPr lang="es-ES" dirty="0" err="1"/>
              <a:t>it</a:t>
            </a:r>
            <a:r>
              <a:rPr lang="es-ES" dirty="0"/>
              <a:t> </a:t>
            </a:r>
            <a:r>
              <a:rPr lang="es-ES" dirty="0" err="1"/>
              <a:t>alone</a:t>
            </a:r>
            <a:r>
              <a:rPr lang="es-ES" dirty="0"/>
              <a:t>? </a:t>
            </a:r>
            <a:r>
              <a:rPr lang="es-ES" dirty="0" err="1"/>
              <a:t>Or</a:t>
            </a:r>
            <a:r>
              <a:rPr lang="es-ES" dirty="0"/>
              <a:t> </a:t>
            </a:r>
            <a:r>
              <a:rPr lang="es-ES" dirty="0" err="1"/>
              <a:t>combined</a:t>
            </a:r>
            <a:r>
              <a:rPr lang="es-ES" dirty="0"/>
              <a:t>?</a:t>
            </a:r>
          </a:p>
          <a:p>
            <a:endParaRPr lang="es-ES" dirty="0"/>
          </a:p>
          <a:p>
            <a:r>
              <a:rPr lang="es-ES" dirty="0"/>
              <a:t>A post hoc análisis </a:t>
            </a:r>
            <a:r>
              <a:rPr lang="es-ES" dirty="0" err="1"/>
              <a:t>of</a:t>
            </a:r>
            <a:r>
              <a:rPr lang="es-ES" dirty="0"/>
              <a:t> DISCOVER </a:t>
            </a:r>
            <a:r>
              <a:rPr lang="es-ES" dirty="0" err="1"/>
              <a:t>was</a:t>
            </a:r>
            <a:r>
              <a:rPr lang="es-ES" dirty="0"/>
              <a:t> </a:t>
            </a:r>
            <a:r>
              <a:rPr lang="es-ES" dirty="0" err="1"/>
              <a:t>presented</a:t>
            </a:r>
            <a:r>
              <a:rPr lang="es-ES" dirty="0"/>
              <a:t>, </a:t>
            </a:r>
            <a:r>
              <a:rPr lang="es-ES" dirty="0" err="1"/>
              <a:t>measuring</a:t>
            </a:r>
            <a:r>
              <a:rPr lang="es-ES" dirty="0"/>
              <a:t> </a:t>
            </a:r>
            <a:r>
              <a:rPr lang="es-ES" dirty="0" err="1"/>
              <a:t>levels</a:t>
            </a:r>
            <a:r>
              <a:rPr lang="es-ES" dirty="0"/>
              <a:t> in PBMC, </a:t>
            </a:r>
            <a:r>
              <a:rPr lang="es-ES" dirty="0" err="1"/>
              <a:t>showed</a:t>
            </a:r>
            <a:r>
              <a:rPr lang="es-ES" dirty="0"/>
              <a:t> TAF </a:t>
            </a:r>
            <a:r>
              <a:rPr lang="es-ES" dirty="0" err="1"/>
              <a:t>achieves</a:t>
            </a:r>
            <a:r>
              <a:rPr lang="es-ES" dirty="0"/>
              <a:t> </a:t>
            </a:r>
            <a:r>
              <a:rPr lang="es-ES" dirty="0" err="1"/>
              <a:t>higher</a:t>
            </a:r>
            <a:r>
              <a:rPr lang="es-ES" dirty="0"/>
              <a:t> </a:t>
            </a:r>
            <a:r>
              <a:rPr lang="es-ES" dirty="0" err="1"/>
              <a:t>levels</a:t>
            </a:r>
            <a:r>
              <a:rPr lang="es-ES" dirty="0"/>
              <a:t> and more </a:t>
            </a:r>
            <a:r>
              <a:rPr lang="es-ES" dirty="0" err="1"/>
              <a:t>quicly</a:t>
            </a:r>
            <a:r>
              <a:rPr lang="es-ES" dirty="0"/>
              <a:t> tan TDF. </a:t>
            </a:r>
            <a:r>
              <a:rPr lang="es-ES" dirty="0" err="1"/>
              <a:t>But</a:t>
            </a:r>
            <a:r>
              <a:rPr lang="es-ES" dirty="0"/>
              <a:t> </a:t>
            </a:r>
            <a:r>
              <a:rPr lang="es-ES" dirty="0" err="1"/>
              <a:t>what</a:t>
            </a:r>
            <a:r>
              <a:rPr lang="es-ES" dirty="0"/>
              <a:t> </a:t>
            </a:r>
            <a:r>
              <a:rPr lang="es-ES" dirty="0" err="1"/>
              <a:t>is</a:t>
            </a:r>
            <a:r>
              <a:rPr lang="es-ES" dirty="0"/>
              <a:t> </a:t>
            </a:r>
            <a:r>
              <a:rPr lang="es-ES" dirty="0" err="1"/>
              <a:t>the</a:t>
            </a:r>
            <a:r>
              <a:rPr lang="es-ES" dirty="0"/>
              <a:t> </a:t>
            </a:r>
            <a:r>
              <a:rPr lang="es-ES" dirty="0" err="1"/>
              <a:t>significance</a:t>
            </a:r>
            <a:r>
              <a:rPr lang="es-ES" dirty="0"/>
              <a:t>? </a:t>
            </a:r>
            <a:r>
              <a:rPr lang="es-ES" dirty="0" err="1"/>
              <a:t>Nobody</a:t>
            </a:r>
            <a:r>
              <a:rPr lang="es-ES" dirty="0"/>
              <a:t> </a:t>
            </a:r>
            <a:r>
              <a:rPr lang="es-ES" dirty="0" err="1"/>
              <a:t>knows</a:t>
            </a:r>
            <a:r>
              <a:rPr lang="es-ES" dirty="0"/>
              <a:t> </a:t>
            </a:r>
            <a:r>
              <a:rPr lang="es-ES" dirty="0" err="1"/>
              <a:t>until</a:t>
            </a:r>
            <a:r>
              <a:rPr lang="es-ES" dirty="0"/>
              <a:t> more </a:t>
            </a:r>
            <a:r>
              <a:rPr lang="es-ES" dirty="0" err="1"/>
              <a:t>research</a:t>
            </a:r>
            <a:r>
              <a:rPr lang="es-ES" dirty="0"/>
              <a:t> </a:t>
            </a:r>
            <a:r>
              <a:rPr lang="es-ES" dirty="0" err="1"/>
              <a:t>is</a:t>
            </a:r>
            <a:r>
              <a:rPr lang="es-ES" dirty="0"/>
              <a:t> done</a:t>
            </a:r>
          </a:p>
        </p:txBody>
      </p:sp>
      <p:sp>
        <p:nvSpPr>
          <p:cNvPr id="4" name="Slide Number Placeholder 3"/>
          <p:cNvSpPr>
            <a:spLocks noGrp="1"/>
          </p:cNvSpPr>
          <p:nvPr>
            <p:ph type="sldNum" sz="quarter" idx="5"/>
          </p:nvPr>
        </p:nvSpPr>
        <p:spPr/>
        <p:txBody>
          <a:bodyPr/>
          <a:lstStyle/>
          <a:p>
            <a:fld id="{3C4C6E7C-508D-4401-8782-766EC9AF8FE4}" type="slidenum">
              <a:rPr lang="en-US" smtClean="0"/>
              <a:t>13</a:t>
            </a:fld>
            <a:endParaRPr lang="en-US"/>
          </a:p>
        </p:txBody>
      </p:sp>
    </p:spTree>
    <p:extLst>
      <p:ext uri="{BB962C8B-B14F-4D97-AF65-F5344CB8AC3E}">
        <p14:creationId xmlns:p14="http://schemas.microsoft.com/office/powerpoint/2010/main" val="4024083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Traverse</a:t>
            </a:r>
            <a:r>
              <a:rPr lang="es-ES" dirty="0"/>
              <a:t> </a:t>
            </a:r>
            <a:r>
              <a:rPr lang="es-ES" dirty="0" err="1"/>
              <a:t>study</a:t>
            </a:r>
            <a:r>
              <a:rPr lang="es-ES" dirty="0"/>
              <a:t> </a:t>
            </a:r>
            <a:r>
              <a:rPr lang="es-ES" dirty="0" err="1"/>
              <a:t>was</a:t>
            </a:r>
            <a:r>
              <a:rPr lang="es-ES" dirty="0"/>
              <a:t> </a:t>
            </a:r>
            <a:r>
              <a:rPr lang="es-ES" dirty="0" err="1"/>
              <a:t>designed</a:t>
            </a:r>
            <a:r>
              <a:rPr lang="es-ES" dirty="0"/>
              <a:t> </a:t>
            </a:r>
            <a:r>
              <a:rPr lang="es-ES" dirty="0" err="1"/>
              <a:t>to</a:t>
            </a:r>
            <a:r>
              <a:rPr lang="es-ES" dirty="0"/>
              <a:t> </a:t>
            </a:r>
            <a:r>
              <a:rPr lang="es-ES" dirty="0" err="1"/>
              <a:t>evaluate</a:t>
            </a:r>
            <a:r>
              <a:rPr lang="es-ES" dirty="0"/>
              <a:t> safety and </a:t>
            </a:r>
            <a:r>
              <a:rPr lang="es-ES" dirty="0" err="1"/>
              <a:t>toleratbility</a:t>
            </a:r>
            <a:r>
              <a:rPr lang="es-ES" dirty="0"/>
              <a:t> and </a:t>
            </a:r>
            <a:r>
              <a:rPr lang="es-ES" dirty="0" err="1"/>
              <a:t>immunogenicity</a:t>
            </a:r>
            <a:r>
              <a:rPr lang="es-ES" dirty="0"/>
              <a:t> of 2 </a:t>
            </a:r>
            <a:r>
              <a:rPr lang="es-ES" dirty="0" err="1"/>
              <a:t>different</a:t>
            </a:r>
            <a:r>
              <a:rPr lang="es-ES" dirty="0"/>
              <a:t> </a:t>
            </a:r>
            <a:r>
              <a:rPr lang="es-ES" dirty="0" err="1"/>
              <a:t>vaccine</a:t>
            </a:r>
            <a:r>
              <a:rPr lang="es-ES" dirty="0"/>
              <a:t> </a:t>
            </a:r>
            <a:r>
              <a:rPr lang="es-ES" dirty="0" err="1"/>
              <a:t>regimens</a:t>
            </a:r>
            <a:r>
              <a:rPr lang="es-ES" dirty="0"/>
              <a:t>. </a:t>
            </a:r>
          </a:p>
          <a:p>
            <a:endParaRPr lang="es-ES" dirty="0"/>
          </a:p>
          <a:p>
            <a:br>
              <a:rPr lang="en-US" dirty="0"/>
            </a:br>
            <a:r>
              <a:rPr lang="en-US" sz="1200" b="1" i="0" kern="1200" dirty="0">
                <a:solidFill>
                  <a:schemeClr val="tx1"/>
                </a:solidFill>
                <a:effectLst/>
                <a:latin typeface="+mn-lt"/>
                <a:ea typeface="+mn-ea"/>
                <a:cs typeface="+mn-cs"/>
              </a:rPr>
              <a:t>ASCENT: Phase 2a, randomized, double-blind, placebo controlled study evaluating safety and immunogenicity of two HIV-1 prophylactic vaccine regimens comprising Ad26.Mos4.HIV and either clade C gp140 or bivalent gp140</a:t>
            </a:r>
            <a:endParaRPr lang="es-ES" dirty="0"/>
          </a:p>
          <a:p>
            <a:r>
              <a:rPr lang="en-US" sz="1200" b="1" i="0" kern="1200" dirty="0">
                <a:solidFill>
                  <a:schemeClr val="tx1"/>
                </a:solidFill>
                <a:effectLst/>
                <a:latin typeface="+mn-lt"/>
                <a:ea typeface="+mn-ea"/>
                <a:cs typeface="+mn-cs"/>
              </a:rPr>
              <a:t>Background: </a:t>
            </a:r>
            <a:r>
              <a:rPr lang="en-US" sz="1200" b="0" i="0" kern="1200" dirty="0">
                <a:solidFill>
                  <a:schemeClr val="tx1"/>
                </a:solidFill>
                <a:effectLst/>
                <a:latin typeface="+mn-lt"/>
                <a:ea typeface="+mn-ea"/>
                <a:cs typeface="+mn-cs"/>
              </a:rPr>
              <a:t>Mosaic HIV-1 antigens induce broad immune responses and aim to provide protection against diverse HIV-1 strains. Heterologous vaccination regimens including Ad26 and gp140 have conferred significant protection in NHP, and were safe and immunogenic in humans. </a:t>
            </a:r>
            <a:br>
              <a:rPr lang="en-US" dirty="0"/>
            </a:br>
            <a:r>
              <a:rPr lang="en-US" sz="1200" b="0" i="0" kern="1200" dirty="0">
                <a:solidFill>
                  <a:schemeClr val="tx1"/>
                </a:solidFill>
                <a:effectLst/>
                <a:latin typeface="+mn-lt"/>
                <a:ea typeface="+mn-ea"/>
                <a:cs typeface="+mn-cs"/>
              </a:rPr>
              <a:t>To optimize breadth, and refine the vaccine composition, ASCENT assessed adding Mosaic1 gp140 to clade C gp140 in the regimen.</a:t>
            </a:r>
            <a:br>
              <a:rPr lang="en-US" dirty="0"/>
            </a:br>
            <a:r>
              <a:rPr lang="en-US" sz="1200" b="1" i="0" kern="1200" dirty="0">
                <a:solidFill>
                  <a:schemeClr val="tx1"/>
                </a:solidFill>
                <a:effectLst/>
                <a:latin typeface="+mn-lt"/>
                <a:ea typeface="+mn-ea"/>
                <a:cs typeface="+mn-cs"/>
              </a:rPr>
              <a:t>Methods: </a:t>
            </a:r>
            <a:r>
              <a:rPr lang="en-US" sz="1200" b="0" i="0" kern="1200" dirty="0">
                <a:solidFill>
                  <a:schemeClr val="tx1"/>
                </a:solidFill>
                <a:effectLst/>
                <a:latin typeface="+mn-lt"/>
                <a:ea typeface="+mn-ea"/>
                <a:cs typeface="+mn-cs"/>
              </a:rPr>
              <a:t>This study was conducted in adults in Kenya, Rwanda and the USA. Participants were randomized to Ad26.Mos4.HIV at weeks 0 and 12, and Ad26.Mos4.HIV and alum </a:t>
            </a:r>
            <a:r>
              <a:rPr lang="en-US" sz="1200" b="0" i="0" kern="1200" dirty="0" err="1">
                <a:solidFill>
                  <a:schemeClr val="tx1"/>
                </a:solidFill>
                <a:effectLst/>
                <a:latin typeface="+mn-lt"/>
                <a:ea typeface="+mn-ea"/>
                <a:cs typeface="+mn-cs"/>
              </a:rPr>
              <a:t>adjuvanted</a:t>
            </a:r>
            <a:r>
              <a:rPr lang="en-US" sz="1200" b="0" i="0" kern="1200" dirty="0">
                <a:solidFill>
                  <a:schemeClr val="tx1"/>
                </a:solidFill>
                <a:effectLst/>
                <a:latin typeface="+mn-lt"/>
                <a:ea typeface="+mn-ea"/>
                <a:cs typeface="+mn-cs"/>
              </a:rPr>
              <a:t> gp140 </a:t>
            </a:r>
            <a:r>
              <a:rPr lang="en-US" sz="1200" b="0" i="0" kern="1200" dirty="0" err="1">
                <a:solidFill>
                  <a:schemeClr val="tx1"/>
                </a:solidFill>
                <a:effectLst/>
                <a:latin typeface="+mn-lt"/>
                <a:ea typeface="+mn-ea"/>
                <a:cs typeface="+mn-cs"/>
              </a:rPr>
              <a:t>Env</a:t>
            </a:r>
            <a:r>
              <a:rPr lang="en-US" sz="1200" b="0" i="0" kern="1200" dirty="0">
                <a:solidFill>
                  <a:schemeClr val="tx1"/>
                </a:solidFill>
                <a:effectLst/>
                <a:latin typeface="+mn-lt"/>
                <a:ea typeface="+mn-ea"/>
                <a:cs typeface="+mn-cs"/>
              </a:rPr>
              <a:t> protein (250µg clade C gp140 or bivalent clade C-Mosaic1 gp140, each 125µg) at weeks 24 and 48 or placebo. </a:t>
            </a:r>
            <a:br>
              <a:rPr lang="en-US" dirty="0"/>
            </a:br>
            <a:r>
              <a:rPr lang="en-US" sz="1200" b="0" i="0" kern="1200" dirty="0">
                <a:solidFill>
                  <a:schemeClr val="tx1"/>
                </a:solidFill>
                <a:effectLst/>
                <a:latin typeface="+mn-lt"/>
                <a:ea typeface="+mn-ea"/>
                <a:cs typeface="+mn-cs"/>
              </a:rPr>
              <a:t>Serious adverse events (AEs) were assessed throughout the study, unsolicited AEs until 28 days post-each vaccination, and solicited AEs until 7 days post-each vaccination.</a:t>
            </a:r>
            <a:br>
              <a:rPr lang="en-US" dirty="0"/>
            </a:br>
            <a:r>
              <a:rPr lang="en-US" sz="1200" b="1" i="0" kern="1200" dirty="0">
                <a:solidFill>
                  <a:schemeClr val="tx1"/>
                </a:solidFill>
                <a:effectLst/>
                <a:latin typeface="+mn-lt"/>
                <a:ea typeface="+mn-ea"/>
                <a:cs typeface="+mn-cs"/>
              </a:rPr>
              <a:t>Results: </a:t>
            </a:r>
            <a:r>
              <a:rPr lang="en-US" sz="1200" b="0" i="0" kern="1200" dirty="0">
                <a:solidFill>
                  <a:schemeClr val="tx1"/>
                </a:solidFill>
                <a:effectLst/>
                <a:latin typeface="+mn-lt"/>
                <a:ea typeface="+mn-ea"/>
                <a:cs typeface="+mn-cs"/>
              </a:rPr>
              <a:t>152 healthy adults (18-50 years; 59% females) were vaccinated with Ad26.Mos4.HIV and clade C gp140 (n=26), Ad26.Mos4.HIV and bivalent gp140 (n=100) or placebo (n=26). Active regimens were well tolerated (most AEs were mild/moderate; no serious AEs).</a:t>
            </a:r>
            <a:br>
              <a:rPr lang="en-US" dirty="0"/>
            </a:br>
            <a:r>
              <a:rPr lang="en-US" sz="1200" b="0" i="0" kern="1200" dirty="0">
                <a:solidFill>
                  <a:schemeClr val="tx1"/>
                </a:solidFill>
                <a:effectLst/>
                <a:latin typeface="+mn-lt"/>
                <a:ea typeface="+mn-ea"/>
                <a:cs typeface="+mn-cs"/>
              </a:rPr>
              <a:t>HIV </a:t>
            </a:r>
            <a:r>
              <a:rPr lang="en-US" sz="1200" b="0" i="0" kern="1200" dirty="0" err="1">
                <a:solidFill>
                  <a:schemeClr val="tx1"/>
                </a:solidFill>
                <a:effectLst/>
                <a:latin typeface="+mn-lt"/>
                <a:ea typeface="+mn-ea"/>
                <a:cs typeface="+mn-cs"/>
              </a:rPr>
              <a:t>Env</a:t>
            </a:r>
            <a:r>
              <a:rPr lang="en-US" sz="1200" b="0" i="0" kern="1200" dirty="0">
                <a:solidFill>
                  <a:schemeClr val="tx1"/>
                </a:solidFill>
                <a:effectLst/>
                <a:latin typeface="+mn-lt"/>
                <a:ea typeface="+mn-ea"/>
                <a:cs typeface="+mn-cs"/>
              </a:rPr>
              <a:t>-specific binding antibody levels and subclass distribution showed both regimens induced binding and functional antibodies to all antigens tested (Figure). Clade C responses were not attenuated by replacing half the clade C dose with Mosaic1 gp140, while clade B responses improved (p&lt; 0.05).</a:t>
            </a:r>
            <a:br>
              <a:rPr lang="en-US" dirty="0"/>
            </a:br>
            <a:r>
              <a:rPr lang="en-US" sz="1200" b="0" i="0" kern="1200" dirty="0">
                <a:solidFill>
                  <a:schemeClr val="tx1"/>
                </a:solidFill>
                <a:effectLst/>
                <a:latin typeface="+mn-lt"/>
                <a:ea typeface="+mn-ea"/>
                <a:cs typeface="+mn-cs"/>
              </a:rPr>
              <a:t>At week 28, similar PTE </a:t>
            </a:r>
            <a:r>
              <a:rPr lang="en-US" sz="1200" b="0" i="0" kern="1200" dirty="0" err="1">
                <a:solidFill>
                  <a:schemeClr val="tx1"/>
                </a:solidFill>
                <a:effectLst/>
                <a:latin typeface="+mn-lt"/>
                <a:ea typeface="+mn-ea"/>
                <a:cs typeface="+mn-cs"/>
              </a:rPr>
              <a:t>Env</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ELISpot</a:t>
            </a:r>
            <a:r>
              <a:rPr lang="en-US" sz="1200" b="0" i="0" kern="1200" dirty="0">
                <a:solidFill>
                  <a:schemeClr val="tx1"/>
                </a:solidFill>
                <a:effectLst/>
                <a:latin typeface="+mn-lt"/>
                <a:ea typeface="+mn-ea"/>
                <a:cs typeface="+mn-cs"/>
              </a:rPr>
              <a:t> responses were observed, with medians of 444 and 452 SFU/10</a:t>
            </a:r>
            <a:r>
              <a:rPr lang="en-US" sz="1200" b="0" i="0" kern="1200" baseline="30000" dirty="0">
                <a:solidFill>
                  <a:schemeClr val="tx1"/>
                </a:solidFill>
                <a:effectLst/>
                <a:latin typeface="+mn-lt"/>
                <a:ea typeface="+mn-ea"/>
                <a:cs typeface="+mn-cs"/>
              </a:rPr>
              <a:t>6 </a:t>
            </a:r>
            <a:r>
              <a:rPr lang="en-US" sz="1200" b="0" i="0" kern="1200" dirty="0">
                <a:solidFill>
                  <a:schemeClr val="tx1"/>
                </a:solidFill>
                <a:effectLst/>
                <a:latin typeface="+mn-lt"/>
                <a:ea typeface="+mn-ea"/>
                <a:cs typeface="+mn-cs"/>
              </a:rPr>
              <a:t>PBMC in bivalent or clade C groups, respectively. CD4+ (but not CD8+) T-cell ICS responses increased to Mos1 gp120 peptides in the bivalent relative to clade C group (0.147% </a:t>
            </a:r>
            <a:r>
              <a:rPr lang="en-US" sz="1200" b="0" i="0" kern="1200" dirty="0" err="1">
                <a:solidFill>
                  <a:schemeClr val="tx1"/>
                </a:solidFill>
                <a:effectLst/>
                <a:latin typeface="+mn-lt"/>
                <a:ea typeface="+mn-ea"/>
                <a:cs typeface="+mn-cs"/>
              </a:rPr>
              <a:t>vs</a:t>
            </a:r>
            <a:r>
              <a:rPr lang="en-US" sz="1200" b="0" i="0" kern="1200" dirty="0">
                <a:solidFill>
                  <a:schemeClr val="tx1"/>
                </a:solidFill>
                <a:effectLst/>
                <a:latin typeface="+mn-lt"/>
                <a:ea typeface="+mn-ea"/>
                <a:cs typeface="+mn-cs"/>
              </a:rPr>
              <a:t> 0.123% IL-2 and/or </a:t>
            </a:r>
            <a:r>
              <a:rPr lang="en-US" sz="1200" b="0" i="0" kern="1200" dirty="0" err="1">
                <a:solidFill>
                  <a:schemeClr val="tx1"/>
                </a:solidFill>
                <a:effectLst/>
                <a:latin typeface="+mn-lt"/>
                <a:ea typeface="+mn-ea"/>
                <a:cs typeface="+mn-cs"/>
              </a:rPr>
              <a:t>IFNγ</a:t>
            </a:r>
            <a:r>
              <a:rPr lang="en-US" sz="1200" b="0" i="0" kern="1200" dirty="0">
                <a:solidFill>
                  <a:schemeClr val="tx1"/>
                </a:solidFill>
                <a:effectLst/>
                <a:latin typeface="+mn-lt"/>
                <a:ea typeface="+mn-ea"/>
                <a:cs typeface="+mn-cs"/>
              </a:rPr>
              <a:t>+ CD4 T-cells, 81% </a:t>
            </a:r>
            <a:r>
              <a:rPr lang="en-US" sz="1200" b="0" i="0" kern="1200" dirty="0" err="1">
                <a:solidFill>
                  <a:schemeClr val="tx1"/>
                </a:solidFill>
                <a:effectLst/>
                <a:latin typeface="+mn-lt"/>
                <a:ea typeface="+mn-ea"/>
                <a:cs typeface="+mn-cs"/>
              </a:rPr>
              <a:t>vs</a:t>
            </a:r>
            <a:r>
              <a:rPr lang="en-US" sz="1200" b="0" i="0" kern="1200" dirty="0">
                <a:solidFill>
                  <a:schemeClr val="tx1"/>
                </a:solidFill>
                <a:effectLst/>
                <a:latin typeface="+mn-lt"/>
                <a:ea typeface="+mn-ea"/>
                <a:cs typeface="+mn-cs"/>
              </a:rPr>
              <a:t> 50% response, respectively).</a:t>
            </a:r>
            <a:br>
              <a:rPr lang="en-US" dirty="0"/>
            </a:br>
            <a:r>
              <a:rPr lang="en-US" sz="1200" b="1" i="0" kern="1200" dirty="0">
                <a:solidFill>
                  <a:schemeClr val="tx1"/>
                </a:solidFill>
                <a:effectLst/>
                <a:latin typeface="+mn-lt"/>
                <a:ea typeface="+mn-ea"/>
                <a:cs typeface="+mn-cs"/>
              </a:rPr>
              <a:t>Conclusions: </a:t>
            </a:r>
            <a:r>
              <a:rPr lang="en-US" sz="1200" b="0" i="0" kern="1200" dirty="0">
                <a:solidFill>
                  <a:schemeClr val="tx1"/>
                </a:solidFill>
                <a:effectLst/>
                <a:latin typeface="+mn-lt"/>
                <a:ea typeface="+mn-ea"/>
                <a:cs typeface="+mn-cs"/>
              </a:rPr>
              <a:t>Both regimens were well tolerated and immunogenic. ASCENT supports using bivalent clade C-Mosaic1 gp140 with Ad26.Mos4.HIV for expanded clade coverage in the phase 3 efficacy study trial starting in 2019. </a:t>
            </a:r>
            <a:br>
              <a:rPr lang="en-US" dirty="0"/>
            </a:br>
            <a:endParaRPr lang="es-ES" dirty="0"/>
          </a:p>
          <a:p>
            <a:endParaRPr lang="es-ES" dirty="0"/>
          </a:p>
          <a:p>
            <a:r>
              <a:rPr lang="es-ES" dirty="0"/>
              <a:t>In </a:t>
            </a:r>
            <a:r>
              <a:rPr lang="es-ES" dirty="0" err="1"/>
              <a:t>different</a:t>
            </a:r>
            <a:r>
              <a:rPr lang="es-ES" dirty="0"/>
              <a:t> </a:t>
            </a:r>
            <a:r>
              <a:rPr lang="es-ES" dirty="0" err="1"/>
              <a:t>Prodcued</a:t>
            </a:r>
            <a:r>
              <a:rPr lang="es-ES" dirty="0"/>
              <a:t> </a:t>
            </a:r>
            <a:r>
              <a:rPr lang="es-ES" dirty="0" err="1"/>
              <a:t>antibodies</a:t>
            </a:r>
            <a:r>
              <a:rPr lang="es-ES" dirty="0"/>
              <a:t> </a:t>
            </a:r>
            <a:r>
              <a:rPr lang="es-ES" dirty="0" err="1"/>
              <a:t>to</a:t>
            </a:r>
            <a:r>
              <a:rPr lang="es-ES" dirty="0"/>
              <a:t> diferente  </a:t>
            </a:r>
          </a:p>
          <a:p>
            <a:pPr marL="0" indent="0">
              <a:lnSpc>
                <a:spcPct val="90000"/>
              </a:lnSpc>
              <a:spcBef>
                <a:spcPts val="0"/>
              </a:spcBef>
              <a:spcAft>
                <a:spcPts val="600"/>
              </a:spcAft>
              <a:buNone/>
            </a:pPr>
            <a:r>
              <a:rPr lang="en-US" sz="1200" b="1" dirty="0">
                <a:solidFill>
                  <a:srgbClr val="FFC000"/>
                </a:solidFill>
              </a:rPr>
              <a:t>Safety: </a:t>
            </a:r>
            <a:r>
              <a:rPr lang="en-US" sz="1200" dirty="0">
                <a:solidFill>
                  <a:schemeClr val="bg1"/>
                </a:solidFill>
              </a:rPr>
              <a:t>both vaccines are well tolerated</a:t>
            </a:r>
            <a:endParaRPr lang="en-US" sz="1200" b="1" dirty="0">
              <a:solidFill>
                <a:srgbClr val="FFC000"/>
              </a:solidFill>
            </a:endParaRPr>
          </a:p>
          <a:p>
            <a:pPr marL="0" indent="0">
              <a:lnSpc>
                <a:spcPct val="90000"/>
              </a:lnSpc>
              <a:spcBef>
                <a:spcPts val="0"/>
              </a:spcBef>
              <a:spcAft>
                <a:spcPts val="600"/>
              </a:spcAft>
              <a:buNone/>
            </a:pPr>
            <a:r>
              <a:rPr lang="en-US" sz="1200" b="1" dirty="0">
                <a:solidFill>
                  <a:srgbClr val="FFC000"/>
                </a:solidFill>
              </a:rPr>
              <a:t>Global breadth: </a:t>
            </a:r>
            <a:r>
              <a:rPr lang="en-US" sz="1200" dirty="0">
                <a:solidFill>
                  <a:schemeClr val="bg1"/>
                </a:solidFill>
              </a:rPr>
              <a:t>bivalent regimen is globally relevant and induces broader immune responses </a:t>
            </a:r>
          </a:p>
          <a:p>
            <a:pPr marL="0" indent="0">
              <a:lnSpc>
                <a:spcPct val="90000"/>
              </a:lnSpc>
              <a:spcBef>
                <a:spcPts val="0"/>
              </a:spcBef>
              <a:spcAft>
                <a:spcPts val="600"/>
              </a:spcAft>
              <a:buNone/>
            </a:pPr>
            <a:r>
              <a:rPr lang="en-US" sz="1200" b="1" dirty="0">
                <a:solidFill>
                  <a:srgbClr val="FFC000"/>
                </a:solidFill>
              </a:rPr>
              <a:t>Cellular response: </a:t>
            </a:r>
            <a:r>
              <a:rPr lang="en-US" sz="1200" dirty="0">
                <a:solidFill>
                  <a:schemeClr val="bg1"/>
                </a:solidFill>
              </a:rPr>
              <a:t>increase in Mosaic Env-specific CD4 T cells</a:t>
            </a:r>
          </a:p>
          <a:p>
            <a:pPr marL="0" indent="0">
              <a:lnSpc>
                <a:spcPct val="90000"/>
              </a:lnSpc>
              <a:spcBef>
                <a:spcPts val="0"/>
              </a:spcBef>
              <a:spcAft>
                <a:spcPts val="600"/>
              </a:spcAft>
              <a:buNone/>
            </a:pPr>
            <a:r>
              <a:rPr lang="en-US" sz="1200" b="1" dirty="0">
                <a:solidFill>
                  <a:srgbClr val="FFC000"/>
                </a:solidFill>
              </a:rPr>
              <a:t>Clade C responses: </a:t>
            </a:r>
            <a:r>
              <a:rPr lang="en-US" sz="1200" dirty="0">
                <a:solidFill>
                  <a:schemeClr val="bg1"/>
                </a:solidFill>
              </a:rPr>
              <a:t>not affected by improved clade B and Mosaic specific immune responses</a:t>
            </a:r>
          </a:p>
          <a:p>
            <a:pPr marL="0" indent="0">
              <a:lnSpc>
                <a:spcPct val="90000"/>
              </a:lnSpc>
              <a:spcBef>
                <a:spcPts val="0"/>
              </a:spcBef>
              <a:spcAft>
                <a:spcPts val="600"/>
              </a:spcAft>
              <a:buNone/>
            </a:pPr>
            <a:br>
              <a:rPr lang="en-US" sz="1050" b="1" dirty="0">
                <a:solidFill>
                  <a:schemeClr val="bg1"/>
                </a:solidFill>
              </a:rPr>
            </a:br>
            <a:r>
              <a:rPr lang="en-US" sz="1200" b="1" dirty="0">
                <a:solidFill>
                  <a:srgbClr val="FFC000"/>
                </a:solidFill>
              </a:rPr>
              <a:t>Ad26.Mos4.HIV and bivalent gp140 regimen selected for phase 3 efficacy study: MOSAICO</a:t>
            </a: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3C4C6E7C-508D-4401-8782-766EC9AF8FE4}" type="slidenum">
              <a:rPr lang="en-US" smtClean="0"/>
              <a:t>14</a:t>
            </a:fld>
            <a:endParaRPr lang="en-US"/>
          </a:p>
        </p:txBody>
      </p:sp>
    </p:spTree>
    <p:extLst>
      <p:ext uri="{BB962C8B-B14F-4D97-AF65-F5344CB8AC3E}">
        <p14:creationId xmlns:p14="http://schemas.microsoft.com/office/powerpoint/2010/main" val="3964344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140FC4-A27E-4088-A39B-3F872A202BC5}" type="slidenum">
              <a:rPr lang="en-ZA" smtClean="0"/>
              <a:t>17</a:t>
            </a:fld>
            <a:endParaRPr lang="en-ZA"/>
          </a:p>
        </p:txBody>
      </p:sp>
    </p:spTree>
    <p:extLst>
      <p:ext uri="{BB962C8B-B14F-4D97-AF65-F5344CB8AC3E}">
        <p14:creationId xmlns:p14="http://schemas.microsoft.com/office/powerpoint/2010/main" val="1992091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But</a:t>
            </a:r>
            <a:r>
              <a:rPr lang="es-ES" dirty="0"/>
              <a:t> </a:t>
            </a:r>
            <a:r>
              <a:rPr lang="es-ES" dirty="0" err="1"/>
              <a:t>also</a:t>
            </a:r>
            <a:r>
              <a:rPr lang="es-ES" dirty="0"/>
              <a:t> in </a:t>
            </a:r>
            <a:r>
              <a:rPr lang="es-ES" dirty="0" err="1"/>
              <a:t>this</a:t>
            </a:r>
            <a:r>
              <a:rPr lang="es-ES" dirty="0"/>
              <a:t> </a:t>
            </a:r>
            <a:r>
              <a:rPr lang="es-ES" dirty="0" err="1"/>
              <a:t>conference</a:t>
            </a:r>
            <a:r>
              <a:rPr lang="es-ES" dirty="0"/>
              <a:t> </a:t>
            </a:r>
            <a:r>
              <a:rPr lang="es-ES" dirty="0" err="1"/>
              <a:t>we</a:t>
            </a:r>
            <a:r>
              <a:rPr lang="es-ES" dirty="0"/>
              <a:t> </a:t>
            </a:r>
            <a:r>
              <a:rPr lang="es-ES" dirty="0" err="1"/>
              <a:t>saw</a:t>
            </a:r>
            <a:r>
              <a:rPr lang="es-ES" dirty="0"/>
              <a:t> Good </a:t>
            </a:r>
            <a:r>
              <a:rPr lang="es-ES" dirty="0" err="1"/>
              <a:t>practices</a:t>
            </a:r>
            <a:r>
              <a:rPr lang="es-ES" dirty="0"/>
              <a:t>, </a:t>
            </a:r>
            <a:r>
              <a:rPr lang="es-ES" dirty="0" err="1"/>
              <a:t>such</a:t>
            </a:r>
            <a:r>
              <a:rPr lang="es-ES" dirty="0"/>
              <a:t> as </a:t>
            </a:r>
          </a:p>
          <a:p>
            <a:endParaRPr lang="es-ES" dirty="0"/>
          </a:p>
          <a:p>
            <a:r>
              <a:rPr lang="es-ES" dirty="0" err="1"/>
              <a:t>the</a:t>
            </a:r>
            <a:r>
              <a:rPr lang="es-ES" dirty="0"/>
              <a:t> </a:t>
            </a:r>
            <a:r>
              <a:rPr lang="es-ES" dirty="0" err="1"/>
              <a:t>importance</a:t>
            </a:r>
            <a:r>
              <a:rPr lang="es-ES" dirty="0"/>
              <a:t> </a:t>
            </a:r>
            <a:r>
              <a:rPr lang="es-ES" dirty="0" err="1"/>
              <a:t>of</a:t>
            </a:r>
            <a:r>
              <a:rPr lang="es-ES" dirty="0"/>
              <a:t> </a:t>
            </a:r>
            <a:r>
              <a:rPr lang="es-ES" dirty="0" err="1"/>
              <a:t>colocate</a:t>
            </a:r>
            <a:r>
              <a:rPr lang="es-ES" dirty="0"/>
              <a:t> </a:t>
            </a:r>
            <a:r>
              <a:rPr lang="es-ES" dirty="0" err="1"/>
              <a:t>gender</a:t>
            </a:r>
            <a:r>
              <a:rPr lang="es-ES" dirty="0"/>
              <a:t> </a:t>
            </a:r>
            <a:r>
              <a:rPr lang="es-ES" dirty="0" err="1"/>
              <a:t>affirming</a:t>
            </a:r>
            <a:r>
              <a:rPr lang="es-ES" dirty="0"/>
              <a:t> </a:t>
            </a:r>
            <a:r>
              <a:rPr lang="es-ES" dirty="0" err="1"/>
              <a:t>therapies</a:t>
            </a:r>
            <a:r>
              <a:rPr lang="es-ES" dirty="0"/>
              <a:t>, </a:t>
            </a:r>
            <a:r>
              <a:rPr lang="es-ES" dirty="0" err="1"/>
              <a:t>while</a:t>
            </a:r>
            <a:r>
              <a:rPr lang="es-ES" dirty="0"/>
              <a:t> </a:t>
            </a:r>
            <a:r>
              <a:rPr lang="es-ES" dirty="0" err="1"/>
              <a:t>advocating</a:t>
            </a:r>
            <a:r>
              <a:rPr lang="es-ES" dirty="0"/>
              <a:t> and </a:t>
            </a:r>
            <a:r>
              <a:rPr lang="es-ES" dirty="0" err="1"/>
              <a:t>working</a:t>
            </a:r>
            <a:r>
              <a:rPr lang="es-ES" dirty="0"/>
              <a:t> </a:t>
            </a:r>
            <a:r>
              <a:rPr lang="es-ES" dirty="0" err="1"/>
              <a:t>for</a:t>
            </a:r>
            <a:r>
              <a:rPr lang="es-ES" dirty="0"/>
              <a:t> </a:t>
            </a:r>
            <a:r>
              <a:rPr lang="es-ES" dirty="0" err="1"/>
              <a:t>structural</a:t>
            </a:r>
            <a:r>
              <a:rPr lang="es-ES" dirty="0"/>
              <a:t> </a:t>
            </a:r>
            <a:r>
              <a:rPr lang="es-ES" dirty="0" err="1"/>
              <a:t>interventions</a:t>
            </a:r>
            <a:r>
              <a:rPr lang="es-ES" dirty="0"/>
              <a:t> </a:t>
            </a:r>
            <a:r>
              <a:rPr lang="es-ES" dirty="0" err="1"/>
              <a:t>to</a:t>
            </a:r>
            <a:r>
              <a:rPr lang="es-ES" dirty="0"/>
              <a:t> </a:t>
            </a:r>
            <a:r>
              <a:rPr lang="es-ES" dirty="0" err="1"/>
              <a:t>ensure</a:t>
            </a:r>
            <a:r>
              <a:rPr lang="es-ES" dirty="0"/>
              <a:t> </a:t>
            </a:r>
            <a:r>
              <a:rPr lang="es-ES" dirty="0" err="1"/>
              <a:t>the</a:t>
            </a:r>
            <a:r>
              <a:rPr lang="es-ES" dirty="0"/>
              <a:t> </a:t>
            </a:r>
            <a:r>
              <a:rPr lang="es-ES" dirty="0" err="1"/>
              <a:t>syndemics</a:t>
            </a:r>
            <a:endParaRPr lang="es-ES" dirty="0"/>
          </a:p>
          <a:p>
            <a:endParaRPr lang="es-ES" dirty="0"/>
          </a:p>
          <a:p>
            <a:r>
              <a:rPr lang="es-ES" dirty="0" err="1"/>
              <a:t>The</a:t>
            </a:r>
            <a:r>
              <a:rPr lang="es-ES" dirty="0"/>
              <a:t> Benefit </a:t>
            </a:r>
            <a:r>
              <a:rPr lang="es-ES" dirty="0" err="1"/>
              <a:t>of</a:t>
            </a:r>
            <a:r>
              <a:rPr lang="es-ES" dirty="0"/>
              <a:t> a </a:t>
            </a:r>
            <a:r>
              <a:rPr lang="es-ES" dirty="0" err="1"/>
              <a:t>the</a:t>
            </a:r>
            <a:r>
              <a:rPr lang="es-ES" dirty="0"/>
              <a:t> </a:t>
            </a:r>
            <a:r>
              <a:rPr lang="es-ES" dirty="0" err="1"/>
              <a:t>provision</a:t>
            </a:r>
            <a:r>
              <a:rPr lang="es-ES" dirty="0"/>
              <a:t> </a:t>
            </a:r>
            <a:r>
              <a:rPr lang="es-ES" dirty="0" err="1"/>
              <a:t>of</a:t>
            </a:r>
            <a:r>
              <a:rPr lang="es-ES" dirty="0"/>
              <a:t> </a:t>
            </a:r>
            <a:r>
              <a:rPr lang="es-ES" dirty="0" err="1"/>
              <a:t>competent</a:t>
            </a:r>
            <a:r>
              <a:rPr lang="es-ES" dirty="0"/>
              <a:t> </a:t>
            </a:r>
            <a:r>
              <a:rPr lang="es-ES" dirty="0" err="1"/>
              <a:t>care</a:t>
            </a:r>
            <a:r>
              <a:rPr lang="es-ES" dirty="0"/>
              <a:t> led </a:t>
            </a:r>
            <a:r>
              <a:rPr lang="es-ES" dirty="0" err="1"/>
              <a:t>by</a:t>
            </a:r>
            <a:r>
              <a:rPr lang="es-ES" dirty="0"/>
              <a:t> trans staff, in </a:t>
            </a:r>
            <a:r>
              <a:rPr lang="es-ES" dirty="0" err="1"/>
              <a:t>terms</a:t>
            </a:r>
            <a:r>
              <a:rPr lang="es-ES" dirty="0"/>
              <a:t> </a:t>
            </a:r>
            <a:r>
              <a:rPr lang="es-ES" dirty="0" err="1"/>
              <a:t>of</a:t>
            </a:r>
            <a:r>
              <a:rPr lang="es-ES" dirty="0"/>
              <a:t> </a:t>
            </a:r>
            <a:r>
              <a:rPr lang="es-ES" dirty="0" err="1"/>
              <a:t>reducing</a:t>
            </a:r>
            <a:r>
              <a:rPr lang="es-ES" dirty="0"/>
              <a:t> </a:t>
            </a:r>
            <a:r>
              <a:rPr lang="es-ES" dirty="0" err="1"/>
              <a:t>stigma</a:t>
            </a:r>
            <a:r>
              <a:rPr lang="es-ES" dirty="0"/>
              <a:t> and </a:t>
            </a:r>
            <a:r>
              <a:rPr lang="es-ES" dirty="0" err="1"/>
              <a:t>increasing</a:t>
            </a:r>
            <a:r>
              <a:rPr lang="es-ES" dirty="0"/>
              <a:t> </a:t>
            </a:r>
            <a:r>
              <a:rPr lang="es-ES" dirty="0" err="1"/>
              <a:t>acces</a:t>
            </a:r>
            <a:endParaRPr lang="es-ES" dirty="0"/>
          </a:p>
          <a:p>
            <a:endParaRPr lang="es-ES" dirty="0"/>
          </a:p>
          <a:p>
            <a:r>
              <a:rPr lang="es-ES" dirty="0" err="1"/>
              <a:t>The</a:t>
            </a:r>
            <a:r>
              <a:rPr lang="es-ES" dirty="0"/>
              <a:t> </a:t>
            </a:r>
            <a:r>
              <a:rPr lang="es-ES" dirty="0" err="1"/>
              <a:t>possibility</a:t>
            </a:r>
            <a:r>
              <a:rPr lang="es-ES" dirty="0"/>
              <a:t> </a:t>
            </a:r>
            <a:r>
              <a:rPr lang="es-ES" dirty="0" err="1"/>
              <a:t>of</a:t>
            </a:r>
            <a:r>
              <a:rPr lang="es-ES" dirty="0"/>
              <a:t> </a:t>
            </a:r>
            <a:r>
              <a:rPr lang="es-ES" dirty="0" err="1"/>
              <a:t>making</a:t>
            </a:r>
            <a:r>
              <a:rPr lang="es-ES" dirty="0"/>
              <a:t> </a:t>
            </a:r>
            <a:r>
              <a:rPr lang="es-ES" dirty="0" err="1"/>
              <a:t>significant</a:t>
            </a:r>
            <a:r>
              <a:rPr lang="es-ES" dirty="0"/>
              <a:t> </a:t>
            </a:r>
            <a:r>
              <a:rPr lang="es-ES" dirty="0" err="1"/>
              <a:t>changes</a:t>
            </a:r>
            <a:r>
              <a:rPr lang="es-ES" dirty="0"/>
              <a:t> </a:t>
            </a:r>
            <a:r>
              <a:rPr lang="es-ES" dirty="0" err="1"/>
              <a:t>when</a:t>
            </a:r>
            <a:r>
              <a:rPr lang="es-ES" dirty="0"/>
              <a:t> </a:t>
            </a:r>
            <a:r>
              <a:rPr lang="es-ES" dirty="0" err="1"/>
              <a:t>goverments</a:t>
            </a:r>
            <a:r>
              <a:rPr lang="es-ES" dirty="0"/>
              <a:t> and </a:t>
            </a:r>
            <a:r>
              <a:rPr lang="es-ES" dirty="0" err="1"/>
              <a:t>public</a:t>
            </a:r>
            <a:r>
              <a:rPr lang="es-ES" dirty="0"/>
              <a:t> agencies are </a:t>
            </a:r>
            <a:r>
              <a:rPr lang="es-ES" dirty="0" err="1"/>
              <a:t>involved</a:t>
            </a:r>
            <a:r>
              <a:rPr lang="es-ES" dirty="0"/>
              <a:t>, in particular </a:t>
            </a:r>
            <a:r>
              <a:rPr lang="es-ES" dirty="0" err="1"/>
              <a:t>providing</a:t>
            </a:r>
            <a:r>
              <a:rPr lang="es-ES" dirty="0"/>
              <a:t> legal </a:t>
            </a:r>
            <a:r>
              <a:rPr lang="es-ES" dirty="0" err="1"/>
              <a:t>recognizing</a:t>
            </a:r>
            <a:r>
              <a:rPr lang="es-ES" dirty="0"/>
              <a:t>. </a:t>
            </a:r>
          </a:p>
          <a:p>
            <a:endParaRPr lang="en-US" dirty="0"/>
          </a:p>
          <a:p>
            <a:r>
              <a:rPr lang="en-US" dirty="0"/>
              <a:t>And the potential of domiciliary interventions such as integrated HIV and syphilis test in </a:t>
            </a:r>
            <a:r>
              <a:rPr lang="en-US" dirty="0" err="1"/>
              <a:t>argentina</a:t>
            </a:r>
            <a:r>
              <a:rPr lang="en-US" dirty="0"/>
              <a:t>, but also can incorporate home base treatment</a:t>
            </a:r>
          </a:p>
          <a:p>
            <a:endParaRPr lang="en-US" dirty="0"/>
          </a:p>
          <a:p>
            <a:r>
              <a:rPr lang="en-US" dirty="0"/>
              <a:t>In the rooms many people voiced the need to incorporate TG not only in the research but also in the presentation of the results  </a:t>
            </a:r>
          </a:p>
        </p:txBody>
      </p:sp>
      <p:sp>
        <p:nvSpPr>
          <p:cNvPr id="4" name="Slide Number Placeholder 3"/>
          <p:cNvSpPr>
            <a:spLocks noGrp="1"/>
          </p:cNvSpPr>
          <p:nvPr>
            <p:ph type="sldNum" sz="quarter" idx="5"/>
          </p:nvPr>
        </p:nvSpPr>
        <p:spPr/>
        <p:txBody>
          <a:bodyPr/>
          <a:lstStyle/>
          <a:p>
            <a:fld id="{3C4C6E7C-508D-4401-8782-766EC9AF8FE4}" type="slidenum">
              <a:rPr lang="en-US" smtClean="0"/>
              <a:t>4</a:t>
            </a:fld>
            <a:endParaRPr lang="en-US"/>
          </a:p>
        </p:txBody>
      </p:sp>
    </p:spTree>
    <p:extLst>
      <p:ext uri="{BB962C8B-B14F-4D97-AF65-F5344CB8AC3E}">
        <p14:creationId xmlns:p14="http://schemas.microsoft.com/office/powerpoint/2010/main" val="300443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s-ES" dirty="0"/>
              <a:t>Jerome Gadea </a:t>
            </a:r>
            <a:r>
              <a:rPr lang="es-ES" altLang="es-ES" dirty="0" err="1"/>
              <a:t>showed</a:t>
            </a:r>
            <a:r>
              <a:rPr lang="es-ES" altLang="es-ES" dirty="0"/>
              <a:t> </a:t>
            </a:r>
            <a:r>
              <a:rPr lang="es-ES" altLang="es-ES" dirty="0" err="1"/>
              <a:t>this</a:t>
            </a:r>
            <a:r>
              <a:rPr lang="es-ES" altLang="es-ES" dirty="0"/>
              <a:t> </a:t>
            </a:r>
            <a:r>
              <a:rPr lang="es-ES" altLang="es-ES" dirty="0" err="1"/>
              <a:t>high</a:t>
            </a:r>
            <a:r>
              <a:rPr lang="es-ES" altLang="es-ES" dirty="0"/>
              <a:t> </a:t>
            </a:r>
            <a:r>
              <a:rPr lang="es-ES" altLang="es-ES" dirty="0" err="1"/>
              <a:t>rate</a:t>
            </a:r>
            <a:r>
              <a:rPr lang="es-ES" altLang="es-ES" dirty="0"/>
              <a:t> </a:t>
            </a:r>
            <a:r>
              <a:rPr lang="es-ES" altLang="es-ES" dirty="0" err="1"/>
              <a:t>of</a:t>
            </a:r>
            <a:r>
              <a:rPr lang="es-ES" altLang="es-ES" dirty="0"/>
              <a:t> </a:t>
            </a:r>
            <a:r>
              <a:rPr lang="es-ES" altLang="es-ES" dirty="0" err="1"/>
              <a:t>depreseion</a:t>
            </a:r>
            <a:r>
              <a:rPr lang="es-ES" altLang="es-ES" dirty="0"/>
              <a:t> </a:t>
            </a:r>
            <a:r>
              <a:rPr lang="es-ES" altLang="es-ES" dirty="0" err="1"/>
              <a:t>among</a:t>
            </a:r>
            <a:r>
              <a:rPr lang="es-ES" altLang="es-ES" dirty="0"/>
              <a:t> MSM in </a:t>
            </a:r>
            <a:r>
              <a:rPr lang="es-ES" altLang="es-ES" dirty="0" err="1"/>
              <a:t>Peru</a:t>
            </a:r>
            <a:r>
              <a:rPr lang="es-ES" altLang="es-ES" dirty="0"/>
              <a:t>, </a:t>
            </a:r>
            <a:r>
              <a:rPr lang="es-ES" altLang="es-ES" dirty="0" err="1"/>
              <a:t>most</a:t>
            </a:r>
            <a:r>
              <a:rPr lang="es-ES" altLang="es-ES" dirty="0"/>
              <a:t> </a:t>
            </a:r>
            <a:r>
              <a:rPr lang="es-ES" altLang="es-ES" dirty="0" err="1"/>
              <a:t>with</a:t>
            </a:r>
            <a:r>
              <a:rPr lang="es-ES" altLang="es-ES" dirty="0"/>
              <a:t> </a:t>
            </a:r>
            <a:r>
              <a:rPr lang="es-ES" altLang="es-ES" dirty="0" err="1"/>
              <a:t>mild</a:t>
            </a:r>
            <a:r>
              <a:rPr lang="es-ES" altLang="es-ES" dirty="0"/>
              <a:t> and </a:t>
            </a:r>
            <a:r>
              <a:rPr lang="es-ES" altLang="es-ES" dirty="0" err="1"/>
              <a:t>moderated</a:t>
            </a:r>
            <a:endParaRPr lang="es-ES" alt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alt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altLang="es-ES" dirty="0"/>
              <a:t>A </a:t>
            </a:r>
            <a:r>
              <a:rPr lang="es-ES" altLang="es-ES" dirty="0" err="1"/>
              <a:t>large</a:t>
            </a:r>
            <a:r>
              <a:rPr lang="es-ES" altLang="es-ES" dirty="0"/>
              <a:t> online </a:t>
            </a:r>
            <a:r>
              <a:rPr lang="es-ES" altLang="es-ES" dirty="0" err="1"/>
              <a:t>survey</a:t>
            </a:r>
            <a:r>
              <a:rPr lang="es-ES" altLang="es-ES" dirty="0"/>
              <a:t> </a:t>
            </a:r>
            <a:r>
              <a:rPr lang="es-ES" altLang="es-ES" dirty="0" err="1"/>
              <a:t>evidenced</a:t>
            </a:r>
            <a:r>
              <a:rPr lang="es-ES" altLang="es-ES" dirty="0"/>
              <a:t> a </a:t>
            </a:r>
            <a:r>
              <a:rPr lang="es-ES" altLang="es-ES" dirty="0" err="1"/>
              <a:t>high</a:t>
            </a:r>
            <a:r>
              <a:rPr lang="es-ES" altLang="es-ES" dirty="0"/>
              <a:t> use </a:t>
            </a:r>
            <a:r>
              <a:rPr lang="es-ES" altLang="es-ES" dirty="0" err="1"/>
              <a:t>of</a:t>
            </a:r>
            <a:r>
              <a:rPr lang="es-ES" altLang="es-ES" dirty="0"/>
              <a:t> </a:t>
            </a:r>
            <a:r>
              <a:rPr lang="es-ES" altLang="es-ES" dirty="0" err="1"/>
              <a:t>drugs</a:t>
            </a:r>
            <a:r>
              <a:rPr lang="es-ES" altLang="es-ES" dirty="0"/>
              <a:t> </a:t>
            </a:r>
            <a:r>
              <a:rPr lang="es-ES" altLang="es-ES" dirty="0" err="1"/>
              <a:t>during</a:t>
            </a:r>
            <a:r>
              <a:rPr lang="es-ES" altLang="es-ES" dirty="0"/>
              <a:t> sexual </a:t>
            </a:r>
            <a:r>
              <a:rPr lang="es-ES" altLang="es-ES" dirty="0" err="1"/>
              <a:t>relationships</a:t>
            </a:r>
            <a:r>
              <a:rPr lang="es-ES" altLang="es-ES" dirty="0"/>
              <a:t>, in particular in </a:t>
            </a:r>
            <a:r>
              <a:rPr lang="es-ES" altLang="es-ES" dirty="0" err="1"/>
              <a:t>south</a:t>
            </a:r>
            <a:r>
              <a:rPr lang="es-ES" altLang="es-ES" dirty="0"/>
              <a:t> </a:t>
            </a:r>
            <a:r>
              <a:rPr lang="es-ES" altLang="es-ES" dirty="0" err="1"/>
              <a:t>cone</a:t>
            </a:r>
            <a:r>
              <a:rPr lang="es-ES" altLang="es-ES" dirty="0"/>
              <a:t> Cannabis, </a:t>
            </a:r>
            <a:r>
              <a:rPr lang="es-ES" altLang="es-ES" dirty="0" err="1"/>
              <a:t>Cocaine</a:t>
            </a:r>
            <a:r>
              <a:rPr lang="es-ES" altLang="es-ES" dirty="0"/>
              <a:t> and </a:t>
            </a:r>
            <a:r>
              <a:rPr lang="es-ES" altLang="es-ES" dirty="0" err="1"/>
              <a:t>Ecstasy</a:t>
            </a:r>
            <a:r>
              <a:rPr lang="es-ES" altLang="es-ES" dirty="0"/>
              <a:t> </a:t>
            </a:r>
            <a:r>
              <a:rPr lang="es-ES" altLang="es-ES" dirty="0" err="1"/>
              <a:t>the</a:t>
            </a:r>
            <a:r>
              <a:rPr lang="es-ES" altLang="es-ES" dirty="0"/>
              <a:t> </a:t>
            </a:r>
            <a:r>
              <a:rPr lang="es-ES" altLang="es-ES" dirty="0" err="1"/>
              <a:t>most</a:t>
            </a:r>
            <a:r>
              <a:rPr lang="es-ES" altLang="es-ES" dirty="0"/>
              <a:t> </a:t>
            </a:r>
            <a:r>
              <a:rPr lang="es-ES" altLang="es-ES" dirty="0" err="1"/>
              <a:t>reported</a:t>
            </a:r>
            <a:r>
              <a:rPr lang="es-ES" altLang="es-ES" dirty="0"/>
              <a:t>. </a:t>
            </a:r>
            <a:r>
              <a:rPr lang="es-ES" altLang="es-ES" dirty="0" err="1"/>
              <a:t>Among</a:t>
            </a:r>
            <a:r>
              <a:rPr lang="es-ES" altLang="es-ES" dirty="0"/>
              <a:t> HIV positives, </a:t>
            </a:r>
            <a:r>
              <a:rPr lang="es-ES" altLang="es-ES" dirty="0" err="1"/>
              <a:t>big</a:t>
            </a:r>
            <a:r>
              <a:rPr lang="es-ES" altLang="es-ES" dirty="0"/>
              <a:t> </a:t>
            </a:r>
            <a:r>
              <a:rPr lang="es-ES" altLang="es-ES" dirty="0" err="1"/>
              <a:t>disparities</a:t>
            </a:r>
            <a:r>
              <a:rPr lang="es-ES" altLang="es-ES" dirty="0"/>
              <a:t> </a:t>
            </a:r>
            <a:r>
              <a:rPr lang="es-ES" altLang="es-ES" dirty="0" err="1"/>
              <a:t>regarding</a:t>
            </a:r>
            <a:r>
              <a:rPr lang="es-ES" altLang="es-ES" dirty="0"/>
              <a:t> viral </a:t>
            </a:r>
            <a:r>
              <a:rPr lang="es-ES" altLang="es-ES" dirty="0" err="1"/>
              <a:t>supression</a:t>
            </a:r>
            <a:endParaRPr lang="es-ES" altLang="es-ES" dirty="0"/>
          </a:p>
          <a:p>
            <a:endParaRPr lang="en-US" dirty="0"/>
          </a:p>
          <a:p>
            <a:endParaRPr lang="en-US" dirty="0"/>
          </a:p>
        </p:txBody>
      </p:sp>
      <p:sp>
        <p:nvSpPr>
          <p:cNvPr id="4" name="Slide Number Placeholder 3"/>
          <p:cNvSpPr>
            <a:spLocks noGrp="1"/>
          </p:cNvSpPr>
          <p:nvPr>
            <p:ph type="sldNum" sz="quarter" idx="5"/>
          </p:nvPr>
        </p:nvSpPr>
        <p:spPr/>
        <p:txBody>
          <a:bodyPr/>
          <a:lstStyle/>
          <a:p>
            <a:fld id="{3C4C6E7C-508D-4401-8782-766EC9AF8FE4}" type="slidenum">
              <a:rPr lang="en-US" smtClean="0"/>
              <a:t>5</a:t>
            </a:fld>
            <a:endParaRPr lang="en-US"/>
          </a:p>
        </p:txBody>
      </p:sp>
    </p:spTree>
    <p:extLst>
      <p:ext uri="{BB962C8B-B14F-4D97-AF65-F5344CB8AC3E}">
        <p14:creationId xmlns:p14="http://schemas.microsoft.com/office/powerpoint/2010/main" val="582128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Caceres presented the plenary </a:t>
            </a:r>
          </a:p>
          <a:p>
            <a:endParaRPr lang="en-US" dirty="0"/>
          </a:p>
          <a:p>
            <a:r>
              <a:rPr lang="en-US" dirty="0"/>
              <a:t>Adolescents girls showed higher HIV incidence in the ECHO trail in 3 countries in </a:t>
            </a:r>
            <a:r>
              <a:rPr lang="en-US" dirty="0" err="1"/>
              <a:t>africa</a:t>
            </a:r>
            <a:r>
              <a:rPr lang="en-US" dirty="0"/>
              <a:t>. An HPTN082 and POWE shoed high  </a:t>
            </a:r>
            <a:r>
              <a:rPr lang="en-US" dirty="0" err="1"/>
              <a:t>PrEP</a:t>
            </a:r>
            <a:r>
              <a:rPr lang="en-US" dirty="0"/>
              <a:t> uptake</a:t>
            </a:r>
          </a:p>
          <a:p>
            <a:endParaRPr lang="es-ES" dirty="0"/>
          </a:p>
          <a:p>
            <a:r>
              <a:rPr lang="es-ES" dirty="0" err="1"/>
              <a:t>It</a:t>
            </a:r>
            <a:r>
              <a:rPr lang="es-ES" dirty="0"/>
              <a:t> </a:t>
            </a:r>
            <a:r>
              <a:rPr lang="es-ES" dirty="0" err="1"/>
              <a:t>is</a:t>
            </a:r>
            <a:r>
              <a:rPr lang="es-ES" dirty="0"/>
              <a:t> </a:t>
            </a:r>
            <a:r>
              <a:rPr lang="es-ES" dirty="0" err="1"/>
              <a:t>important</a:t>
            </a:r>
            <a:r>
              <a:rPr lang="es-ES" dirty="0"/>
              <a:t> </a:t>
            </a:r>
            <a:r>
              <a:rPr lang="es-ES" dirty="0" err="1"/>
              <a:t>to</a:t>
            </a:r>
            <a:r>
              <a:rPr lang="es-ES" dirty="0"/>
              <a:t> </a:t>
            </a:r>
            <a:r>
              <a:rPr lang="es-ES" dirty="0" err="1"/>
              <a:t>integrate</a:t>
            </a:r>
            <a:r>
              <a:rPr lang="es-ES" dirty="0"/>
              <a:t> </a:t>
            </a:r>
            <a:r>
              <a:rPr lang="es-ES" dirty="0" err="1"/>
              <a:t>PrEP</a:t>
            </a:r>
            <a:r>
              <a:rPr lang="es-ES" dirty="0"/>
              <a:t> in </a:t>
            </a:r>
            <a:r>
              <a:rPr lang="es-ES" dirty="0" err="1"/>
              <a:t>contraception</a:t>
            </a:r>
            <a:r>
              <a:rPr lang="es-ES" dirty="0"/>
              <a:t> and STI </a:t>
            </a:r>
            <a:r>
              <a:rPr lang="es-ES" dirty="0" err="1"/>
              <a:t>managmente</a:t>
            </a:r>
            <a:r>
              <a:rPr lang="es-ES" dirty="0"/>
              <a:t> in Young </a:t>
            </a:r>
            <a:r>
              <a:rPr lang="es-ES" dirty="0" err="1"/>
              <a:t>girls</a:t>
            </a:r>
            <a:r>
              <a:rPr lang="es-E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4C6E7C-508D-4401-8782-766EC9AF8F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6071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Landon Myer shows that </a:t>
            </a:r>
            <a:r>
              <a:rPr lang="en-ZA" sz="1200" dirty="0"/>
              <a:t>WLHIV with unintended pregnancy have worse ART outcomes </a:t>
            </a:r>
            <a:r>
              <a:rPr lang="en-ZA" sz="1200" i="1" dirty="0"/>
              <a:t>on average - r</a:t>
            </a:r>
            <a:r>
              <a:rPr lang="en-ZA" sz="1200" dirty="0"/>
              <a:t>educing unintended pregnancies as a goal of integrating contraceptive &amp; family planning services into ART, particularly in those on DTG where NTD are a concern. </a:t>
            </a:r>
            <a:r>
              <a:rPr lang="en-ZA" sz="1200" dirty="0">
                <a:latin typeface="Franklin Gothic Book" panose="020B0503020102020204" pitchFamily="34" charset="0"/>
              </a:rPr>
              <a:t>Increasing</a:t>
            </a:r>
            <a:r>
              <a:rPr lang="en-ZA" sz="1200" b="1" dirty="0">
                <a:latin typeface="Franklin Gothic Book" panose="020B0503020102020204" pitchFamily="34" charset="0"/>
              </a:rPr>
              <a:t> </a:t>
            </a:r>
            <a:r>
              <a:rPr lang="en-ZA" sz="1200" b="1" dirty="0">
                <a:solidFill>
                  <a:srgbClr val="FF0000"/>
                </a:solidFill>
                <a:latin typeface="Franklin Gothic Book" panose="020B0503020102020204" pitchFamily="34" charset="0"/>
              </a:rPr>
              <a:t>food folate fortification </a:t>
            </a:r>
            <a:r>
              <a:rPr lang="en-ZA" sz="1200" dirty="0">
                <a:latin typeface="Franklin Gothic Book" panose="020B0503020102020204" pitchFamily="34" charset="0"/>
              </a:rPr>
              <a:t>&amp; reducing</a:t>
            </a:r>
            <a:r>
              <a:rPr lang="en-ZA" sz="1200" b="1" dirty="0">
                <a:latin typeface="Franklin Gothic Book" panose="020B0503020102020204" pitchFamily="34" charset="0"/>
              </a:rPr>
              <a:t> </a:t>
            </a:r>
            <a:r>
              <a:rPr lang="en-ZA" sz="1200" b="1" dirty="0">
                <a:solidFill>
                  <a:srgbClr val="FF0000"/>
                </a:solidFill>
                <a:latin typeface="Franklin Gothic Book" panose="020B0503020102020204" pitchFamily="34" charset="0"/>
              </a:rPr>
              <a:t>unintended pregnancies </a:t>
            </a:r>
            <a:r>
              <a:rPr lang="en-ZA" sz="1200" dirty="0">
                <a:latin typeface="Franklin Gothic Book" panose="020B0503020102020204" pitchFamily="34" charset="0"/>
              </a:rPr>
              <a:t>will help shift the risk-benefit balance.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i="1" dirty="0"/>
          </a:p>
          <a:p>
            <a:endParaRPr lang="en-Z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4C6E7C-508D-4401-8782-766EC9AF8F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6566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IN Australia, </a:t>
            </a:r>
            <a:r>
              <a:rPr lang="es-ES" dirty="0" err="1"/>
              <a:t>the</a:t>
            </a:r>
            <a:r>
              <a:rPr lang="es-ES" dirty="0"/>
              <a:t> </a:t>
            </a:r>
            <a:r>
              <a:rPr lang="es-ES" dirty="0" err="1"/>
              <a:t>nationwide</a:t>
            </a:r>
            <a:r>
              <a:rPr lang="es-ES" dirty="0"/>
              <a:t> </a:t>
            </a:r>
            <a:r>
              <a:rPr lang="es-ES" dirty="0" err="1"/>
              <a:t>PrEP</a:t>
            </a:r>
            <a:r>
              <a:rPr lang="es-ES" dirty="0"/>
              <a:t> </a:t>
            </a:r>
            <a:r>
              <a:rPr lang="es-ES" dirty="0" err="1"/>
              <a:t>program</a:t>
            </a:r>
            <a:r>
              <a:rPr lang="es-ES" dirty="0"/>
              <a:t> </a:t>
            </a:r>
            <a:r>
              <a:rPr lang="es-ES" dirty="0" err="1"/>
              <a:t>continued</a:t>
            </a:r>
            <a:r>
              <a:rPr lang="es-ES" dirty="0"/>
              <a:t> Rolling </a:t>
            </a:r>
            <a:r>
              <a:rPr lang="es-ES" dirty="0" err="1"/>
              <a:t>out</a:t>
            </a:r>
            <a:r>
              <a:rPr lang="es-ES" dirty="0"/>
              <a:t>, </a:t>
            </a:r>
            <a:r>
              <a:rPr lang="es-ES" dirty="0" err="1"/>
              <a:t>wiht</a:t>
            </a:r>
            <a:r>
              <a:rPr lang="es-ES" dirty="0"/>
              <a:t> </a:t>
            </a:r>
            <a:r>
              <a:rPr lang="es-ES" dirty="0" err="1"/>
              <a:t>almost</a:t>
            </a:r>
            <a:r>
              <a:rPr lang="es-ES" dirty="0"/>
              <a:t> 20000 </a:t>
            </a:r>
            <a:r>
              <a:rPr lang="es-ES" dirty="0" err="1"/>
              <a:t>individuals</a:t>
            </a:r>
            <a:r>
              <a:rPr lang="es-ES" dirty="0"/>
              <a:t> </a:t>
            </a:r>
            <a:r>
              <a:rPr lang="es-ES" dirty="0" err="1"/>
              <a:t>demonstrating</a:t>
            </a:r>
            <a:r>
              <a:rPr lang="es-ES" dirty="0"/>
              <a:t> a 44% </a:t>
            </a:r>
            <a:r>
              <a:rPr lang="es-ES" dirty="0" err="1"/>
              <a:t>decrease</a:t>
            </a:r>
            <a:r>
              <a:rPr lang="es-ES" dirty="0"/>
              <a:t> in </a:t>
            </a:r>
            <a:r>
              <a:rPr lang="es-ES" dirty="0" err="1"/>
              <a:t>recent</a:t>
            </a:r>
            <a:r>
              <a:rPr lang="es-ES" dirty="0"/>
              <a:t> </a:t>
            </a:r>
            <a:r>
              <a:rPr lang="es-ES" dirty="0" err="1"/>
              <a:t>infections</a:t>
            </a:r>
            <a:r>
              <a:rPr lang="es-ES" dirty="0"/>
              <a:t>. </a:t>
            </a:r>
            <a:r>
              <a:rPr lang="es-ES" dirty="0" err="1"/>
              <a:t>There</a:t>
            </a:r>
            <a:r>
              <a:rPr lang="es-ES" dirty="0"/>
              <a:t> </a:t>
            </a:r>
            <a:r>
              <a:rPr lang="es-ES" dirty="0" err="1"/>
              <a:t>were</a:t>
            </a:r>
            <a:r>
              <a:rPr lang="es-ES" dirty="0"/>
              <a:t> </a:t>
            </a:r>
            <a:r>
              <a:rPr lang="es-ES" dirty="0" err="1"/>
              <a:t>still</a:t>
            </a:r>
            <a:r>
              <a:rPr lang="es-ES" dirty="0"/>
              <a:t> </a:t>
            </a:r>
            <a:r>
              <a:rPr lang="es-ES" dirty="0" err="1"/>
              <a:t>some</a:t>
            </a:r>
            <a:r>
              <a:rPr lang="es-ES" dirty="0"/>
              <a:t> </a:t>
            </a:r>
            <a:r>
              <a:rPr lang="es-ES" dirty="0" err="1"/>
              <a:t>infections</a:t>
            </a:r>
            <a:r>
              <a:rPr lang="es-ES" dirty="0"/>
              <a:t> in non </a:t>
            </a:r>
            <a:r>
              <a:rPr lang="es-ES" dirty="0" err="1"/>
              <a:t>adherent</a:t>
            </a:r>
            <a:r>
              <a:rPr lang="es-ES" dirty="0"/>
              <a:t> </a:t>
            </a:r>
            <a:r>
              <a:rPr lang="es-ES" dirty="0" err="1"/>
              <a:t>men</a:t>
            </a:r>
            <a:r>
              <a:rPr lang="es-ES" dirty="0"/>
              <a:t>, and </a:t>
            </a:r>
            <a:r>
              <a:rPr lang="es-ES" dirty="0" err="1"/>
              <a:t>one</a:t>
            </a:r>
            <a:r>
              <a:rPr lang="es-ES" dirty="0"/>
              <a:t> case </a:t>
            </a:r>
            <a:r>
              <a:rPr lang="es-ES" dirty="0" err="1"/>
              <a:t>of</a:t>
            </a:r>
            <a:r>
              <a:rPr lang="es-ES" dirty="0"/>
              <a:t> M184V. </a:t>
            </a:r>
            <a:r>
              <a:rPr lang="es-ES" dirty="0" err="1"/>
              <a:t>Current</a:t>
            </a:r>
            <a:r>
              <a:rPr lang="es-ES" dirty="0"/>
              <a:t> </a:t>
            </a:r>
            <a:r>
              <a:rPr lang="es-ES" dirty="0" err="1"/>
              <a:t>coverage</a:t>
            </a:r>
            <a:r>
              <a:rPr lang="es-ES" dirty="0"/>
              <a:t> </a:t>
            </a:r>
            <a:r>
              <a:rPr lang="es-ES" dirty="0" err="1"/>
              <a:t>is</a:t>
            </a:r>
            <a:r>
              <a:rPr lang="es-ES" dirty="0"/>
              <a:t> 50% and </a:t>
            </a:r>
            <a:r>
              <a:rPr lang="es-ES" dirty="0" err="1"/>
              <a:t>modeling</a:t>
            </a:r>
            <a:r>
              <a:rPr lang="es-ES" dirty="0"/>
              <a:t> </a:t>
            </a:r>
            <a:r>
              <a:rPr lang="es-ES" dirty="0" err="1"/>
              <a:t>suggest</a:t>
            </a:r>
            <a:r>
              <a:rPr lang="es-ES" dirty="0"/>
              <a:t> </a:t>
            </a:r>
            <a:r>
              <a:rPr lang="es-ES" dirty="0" err="1"/>
              <a:t>should</a:t>
            </a:r>
            <a:r>
              <a:rPr lang="es-ES" dirty="0"/>
              <a:t> </a:t>
            </a:r>
            <a:r>
              <a:rPr lang="es-ES" dirty="0" err="1"/>
              <a:t>increase</a:t>
            </a:r>
            <a:r>
              <a:rPr lang="es-ES" dirty="0"/>
              <a:t> </a:t>
            </a:r>
            <a:r>
              <a:rPr lang="es-ES" dirty="0" err="1"/>
              <a:t>to</a:t>
            </a:r>
            <a:r>
              <a:rPr lang="es-ES" dirty="0"/>
              <a:t> 75% </a:t>
            </a:r>
            <a:r>
              <a:rPr lang="es-ES" dirty="0" err="1"/>
              <a:t>to</a:t>
            </a:r>
            <a:r>
              <a:rPr lang="es-ES" dirty="0"/>
              <a:t> </a:t>
            </a:r>
            <a:r>
              <a:rPr lang="es-ES" dirty="0" err="1"/>
              <a:t>eliminate</a:t>
            </a:r>
            <a:r>
              <a:rPr lang="es-ES" dirty="0"/>
              <a:t> HIV. </a:t>
            </a:r>
            <a:r>
              <a:rPr lang="es-ES" dirty="0" err="1"/>
              <a:t>The</a:t>
            </a:r>
            <a:r>
              <a:rPr lang="es-ES" dirty="0"/>
              <a:t> </a:t>
            </a:r>
            <a:r>
              <a:rPr lang="es-ES" dirty="0" err="1"/>
              <a:t>issue</a:t>
            </a:r>
            <a:r>
              <a:rPr lang="es-ES" dirty="0"/>
              <a:t> </a:t>
            </a:r>
            <a:r>
              <a:rPr lang="es-ES" dirty="0" err="1"/>
              <a:t>of</a:t>
            </a:r>
            <a:r>
              <a:rPr lang="es-ES" dirty="0"/>
              <a:t> </a:t>
            </a:r>
            <a:r>
              <a:rPr lang="es-ES" dirty="0" err="1"/>
              <a:t>stopping</a:t>
            </a:r>
            <a:r>
              <a:rPr lang="es-ES" dirty="0"/>
              <a:t> and </a:t>
            </a:r>
            <a:r>
              <a:rPr lang="es-ES" dirty="0" err="1"/>
              <a:t>re’stareted</a:t>
            </a:r>
            <a:r>
              <a:rPr lang="es-ES" dirty="0"/>
              <a:t> </a:t>
            </a:r>
            <a:r>
              <a:rPr lang="es-ES" dirty="0" err="1"/>
              <a:t>PrEP</a:t>
            </a:r>
            <a:r>
              <a:rPr lang="es-ES" dirty="0"/>
              <a:t> </a:t>
            </a:r>
            <a:r>
              <a:rPr lang="es-ES" dirty="0" err="1"/>
              <a:t>is</a:t>
            </a:r>
            <a:r>
              <a:rPr lang="es-ES" dirty="0"/>
              <a:t> crucial. </a:t>
            </a:r>
          </a:p>
          <a:p>
            <a:endParaRPr lang="es-ES" dirty="0"/>
          </a:p>
          <a:p>
            <a:r>
              <a:rPr lang="es-ES" dirty="0"/>
              <a:t>In </a:t>
            </a:r>
            <a:r>
              <a:rPr lang="es-ES" dirty="0" err="1"/>
              <a:t>the</a:t>
            </a:r>
            <a:r>
              <a:rPr lang="es-ES" dirty="0"/>
              <a:t> prevenir </a:t>
            </a:r>
            <a:r>
              <a:rPr lang="es-ES" dirty="0" err="1"/>
              <a:t>study</a:t>
            </a:r>
            <a:r>
              <a:rPr lang="es-ES" dirty="0"/>
              <a:t>, a open </a:t>
            </a:r>
            <a:r>
              <a:rPr lang="es-ES" dirty="0" err="1"/>
              <a:t>cohort</a:t>
            </a:r>
            <a:r>
              <a:rPr lang="es-ES" dirty="0"/>
              <a:t> </a:t>
            </a:r>
            <a:r>
              <a:rPr lang="es-ES" dirty="0" err="1"/>
              <a:t>providing</a:t>
            </a:r>
            <a:r>
              <a:rPr lang="es-ES" dirty="0"/>
              <a:t> </a:t>
            </a:r>
            <a:r>
              <a:rPr lang="es-ES" dirty="0" err="1"/>
              <a:t>Truvada</a:t>
            </a:r>
            <a:r>
              <a:rPr lang="es-ES" dirty="0"/>
              <a:t> </a:t>
            </a:r>
            <a:r>
              <a:rPr lang="es-ES" dirty="0" err="1"/>
              <a:t>daily</a:t>
            </a:r>
            <a:r>
              <a:rPr lang="es-ES" dirty="0"/>
              <a:t> </a:t>
            </a:r>
            <a:r>
              <a:rPr lang="es-ES" dirty="0" err="1"/>
              <a:t>or</a:t>
            </a:r>
            <a:r>
              <a:rPr lang="es-ES" dirty="0"/>
              <a:t> </a:t>
            </a:r>
            <a:r>
              <a:rPr lang="es-ES" dirty="0" err="1"/>
              <a:t>on</a:t>
            </a:r>
            <a:r>
              <a:rPr lang="es-ES" dirty="0"/>
              <a:t> </a:t>
            </a:r>
            <a:r>
              <a:rPr lang="es-ES" dirty="0" err="1"/>
              <a:t>demand</a:t>
            </a:r>
            <a:r>
              <a:rPr lang="es-ES" dirty="0"/>
              <a:t>, </a:t>
            </a:r>
            <a:r>
              <a:rPr lang="es-ES" dirty="0" err="1"/>
              <a:t>provide</a:t>
            </a:r>
            <a:r>
              <a:rPr lang="es-ES" dirty="0"/>
              <a:t> </a:t>
            </a:r>
            <a:r>
              <a:rPr lang="es-ES" dirty="0" err="1"/>
              <a:t>reasuring</a:t>
            </a:r>
            <a:r>
              <a:rPr lang="es-ES" dirty="0"/>
              <a:t> </a:t>
            </a:r>
            <a:r>
              <a:rPr lang="es-ES" dirty="0" err="1"/>
              <a:t>results</a:t>
            </a:r>
            <a:r>
              <a:rPr lang="es-ES" dirty="0"/>
              <a:t> </a:t>
            </a:r>
            <a:r>
              <a:rPr lang="es-ES" dirty="0" err="1"/>
              <a:t>of</a:t>
            </a:r>
            <a:r>
              <a:rPr lang="es-ES" dirty="0"/>
              <a:t> </a:t>
            </a:r>
            <a:r>
              <a:rPr lang="es-ES" dirty="0" err="1"/>
              <a:t>the</a:t>
            </a:r>
            <a:r>
              <a:rPr lang="es-ES" dirty="0"/>
              <a:t> </a:t>
            </a:r>
            <a:r>
              <a:rPr lang="es-ES" dirty="0" err="1"/>
              <a:t>efficacy</a:t>
            </a:r>
            <a:r>
              <a:rPr lang="es-ES" dirty="0"/>
              <a:t> </a:t>
            </a:r>
            <a:r>
              <a:rPr lang="es-ES" dirty="0" err="1"/>
              <a:t>of</a:t>
            </a:r>
            <a:r>
              <a:rPr lang="es-ES" dirty="0"/>
              <a:t> </a:t>
            </a:r>
            <a:r>
              <a:rPr lang="es-ES" dirty="0" err="1"/>
              <a:t>PrEP</a:t>
            </a:r>
            <a:r>
              <a:rPr lang="es-ES" dirty="0"/>
              <a:t> in Paris </a:t>
            </a:r>
            <a:r>
              <a:rPr lang="es-ES" dirty="0" err="1"/>
              <a:t>with</a:t>
            </a:r>
            <a:r>
              <a:rPr lang="es-ES" dirty="0"/>
              <a:t> </a:t>
            </a:r>
            <a:r>
              <a:rPr lang="es-ES" dirty="0" err="1"/>
              <a:t>only</a:t>
            </a:r>
            <a:r>
              <a:rPr lang="es-ES" dirty="0"/>
              <a:t> 2 </a:t>
            </a:r>
            <a:r>
              <a:rPr lang="es-ES" dirty="0" err="1"/>
              <a:t>infectiosn</a:t>
            </a:r>
            <a:r>
              <a:rPr lang="es-ES" dirty="0"/>
              <a:t> in non </a:t>
            </a:r>
            <a:r>
              <a:rPr lang="es-ES" dirty="0" err="1"/>
              <a:t>adherents</a:t>
            </a:r>
            <a:r>
              <a:rPr lang="es-ES" dirty="0"/>
              <a:t>. </a:t>
            </a:r>
            <a:r>
              <a:rPr lang="es-ES" dirty="0" err="1"/>
              <a:t>The</a:t>
            </a:r>
            <a:r>
              <a:rPr lang="es-ES" dirty="0"/>
              <a:t> </a:t>
            </a:r>
            <a:r>
              <a:rPr lang="es-ES" dirty="0" err="1"/>
              <a:t>incidence</a:t>
            </a:r>
            <a:r>
              <a:rPr lang="es-ES" dirty="0"/>
              <a:t> </a:t>
            </a:r>
            <a:r>
              <a:rPr lang="es-ES" dirty="0" err="1"/>
              <a:t>was</a:t>
            </a:r>
            <a:r>
              <a:rPr lang="es-ES" dirty="0"/>
              <a:t> 100 times </a:t>
            </a:r>
            <a:r>
              <a:rPr lang="es-ES" dirty="0" err="1"/>
              <a:t>lower</a:t>
            </a:r>
            <a:r>
              <a:rPr lang="es-ES" dirty="0"/>
              <a:t> </a:t>
            </a:r>
            <a:r>
              <a:rPr lang="es-ES" dirty="0" err="1"/>
              <a:t>than</a:t>
            </a:r>
            <a:r>
              <a:rPr lang="es-ES" dirty="0"/>
              <a:t> </a:t>
            </a:r>
            <a:r>
              <a:rPr lang="es-ES" dirty="0" err="1"/>
              <a:t>the</a:t>
            </a:r>
            <a:r>
              <a:rPr lang="es-ES" dirty="0"/>
              <a:t> </a:t>
            </a:r>
            <a:r>
              <a:rPr lang="es-ES" dirty="0" err="1"/>
              <a:t>baseline</a:t>
            </a:r>
            <a:r>
              <a:rPr lang="es-ES" dirty="0"/>
              <a:t> </a:t>
            </a:r>
            <a:r>
              <a:rPr lang="es-ES" dirty="0" err="1"/>
              <a:t>from</a:t>
            </a:r>
            <a:r>
              <a:rPr lang="es-ES" dirty="0"/>
              <a:t> </a:t>
            </a:r>
            <a:r>
              <a:rPr lang="es-ES" dirty="0" err="1"/>
              <a:t>ypergay</a:t>
            </a:r>
            <a:r>
              <a:rPr lang="es-ES" dirty="0"/>
              <a:t>. 50% </a:t>
            </a:r>
            <a:r>
              <a:rPr lang="es-ES" dirty="0" err="1"/>
              <a:t>choosed</a:t>
            </a:r>
            <a:r>
              <a:rPr lang="es-ES" dirty="0"/>
              <a:t> </a:t>
            </a:r>
            <a:r>
              <a:rPr lang="es-ES" dirty="0" err="1"/>
              <a:t>on</a:t>
            </a:r>
            <a:r>
              <a:rPr lang="es-ES" dirty="0"/>
              <a:t> </a:t>
            </a:r>
            <a:r>
              <a:rPr lang="es-ES" dirty="0" err="1"/>
              <a:t>demand</a:t>
            </a:r>
            <a:r>
              <a:rPr lang="es-ES" dirty="0"/>
              <a:t>. </a:t>
            </a:r>
            <a:r>
              <a:rPr lang="en-US" altLang="fr-FR" sz="2000" dirty="0"/>
              <a:t>On demand </a:t>
            </a:r>
            <a:r>
              <a:rPr lang="en-US" altLang="fr-FR" sz="2000" dirty="0" err="1"/>
              <a:t>PrEP</a:t>
            </a:r>
            <a:r>
              <a:rPr lang="en-US" altLang="fr-FR" sz="2000" dirty="0"/>
              <a:t> patients have less partners, less </a:t>
            </a:r>
            <a:r>
              <a:rPr lang="en-US" altLang="fr-FR" sz="2000" dirty="0" err="1"/>
              <a:t>condomless</a:t>
            </a:r>
            <a:r>
              <a:rPr lang="en-US" altLang="fr-FR" sz="2000" dirty="0"/>
              <a:t> sex and a  lower incidence of bacterial STIs . </a:t>
            </a:r>
            <a:r>
              <a:rPr lang="en-US" altLang="fr-FR" sz="2000" dirty="0" err="1"/>
              <a:t>Ipergay</a:t>
            </a:r>
            <a:r>
              <a:rPr lang="en-US" altLang="fr-FR" sz="2000" dirty="0"/>
              <a:t> study and this provided important evidence that allowed WHO </a:t>
            </a:r>
            <a:r>
              <a:rPr lang="en-US" altLang="fr-FR" sz="2000" dirty="0" err="1"/>
              <a:t>recomned</a:t>
            </a:r>
            <a:r>
              <a:rPr lang="en-US" altLang="fr-FR" sz="2000" dirty="0"/>
              <a:t> </a:t>
            </a:r>
            <a:r>
              <a:rPr lang="en-US" altLang="fr-FR" sz="2000" dirty="0" err="1"/>
              <a:t>PrEP</a:t>
            </a:r>
            <a:r>
              <a:rPr lang="en-US" altLang="fr-FR" sz="2000" dirty="0"/>
              <a:t> in a on demand basis.</a:t>
            </a:r>
          </a:p>
          <a:p>
            <a:endParaRPr lang="es-ES" dirty="0"/>
          </a:p>
          <a:p>
            <a:endParaRPr lang="en-US" dirty="0"/>
          </a:p>
        </p:txBody>
      </p:sp>
      <p:sp>
        <p:nvSpPr>
          <p:cNvPr id="4" name="Slide Number Placeholder 3"/>
          <p:cNvSpPr>
            <a:spLocks noGrp="1"/>
          </p:cNvSpPr>
          <p:nvPr>
            <p:ph type="sldNum" sz="quarter" idx="5"/>
          </p:nvPr>
        </p:nvSpPr>
        <p:spPr/>
        <p:txBody>
          <a:bodyPr/>
          <a:lstStyle/>
          <a:p>
            <a:fld id="{3C4C6E7C-508D-4401-8782-766EC9AF8FE4}" type="slidenum">
              <a:rPr lang="en-US" smtClean="0"/>
              <a:t>8</a:t>
            </a:fld>
            <a:endParaRPr lang="en-US"/>
          </a:p>
        </p:txBody>
      </p:sp>
    </p:spTree>
    <p:extLst>
      <p:ext uri="{BB962C8B-B14F-4D97-AF65-F5344CB8AC3E}">
        <p14:creationId xmlns:p14="http://schemas.microsoft.com/office/powerpoint/2010/main" val="2277585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Selfesting</a:t>
            </a:r>
            <a:r>
              <a:rPr lang="en-US" dirty="0"/>
              <a:t> is a WHO recommended intervention, but the uptake is limited. Here, we saw many studies  improving access to care among K P, however, a note of concern when the test were not requested, as in this study where peer were hired to distribute tests</a:t>
            </a:r>
          </a:p>
          <a:p>
            <a:endParaRPr lang="en-US" dirty="0"/>
          </a:p>
        </p:txBody>
      </p:sp>
      <p:sp>
        <p:nvSpPr>
          <p:cNvPr id="4" name="Slide Number Placeholder 3"/>
          <p:cNvSpPr>
            <a:spLocks noGrp="1"/>
          </p:cNvSpPr>
          <p:nvPr>
            <p:ph type="sldNum" sz="quarter" idx="5"/>
          </p:nvPr>
        </p:nvSpPr>
        <p:spPr/>
        <p:txBody>
          <a:bodyPr/>
          <a:lstStyle/>
          <a:p>
            <a:fld id="{3C4C6E7C-508D-4401-8782-766EC9AF8FE4}" type="slidenum">
              <a:rPr lang="en-US" smtClean="0"/>
              <a:t>9</a:t>
            </a:fld>
            <a:endParaRPr lang="en-US"/>
          </a:p>
        </p:txBody>
      </p:sp>
    </p:spTree>
    <p:extLst>
      <p:ext uri="{BB962C8B-B14F-4D97-AF65-F5344CB8AC3E}">
        <p14:creationId xmlns:p14="http://schemas.microsoft.com/office/powerpoint/2010/main" val="1068737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This session presented the use of sanger sequences with HIV/TRACE for molecular epidemiology, and recency studies to identify recent </a:t>
            </a:r>
            <a:r>
              <a:rPr lang="en-GB" sz="2400" dirty="0" err="1"/>
              <a:t>infectios</a:t>
            </a:r>
            <a:r>
              <a:rPr lang="en-GB" sz="24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And studies in Mexico showing HIV youth clusters are larger and located in urban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In the US individuals with acute HIV infection, cluster are common, and tend to persist along the time. Remember the today’s plenary, that stressed the importance of diagnosis and early treatment of acute HIV infection. </a:t>
            </a:r>
            <a:endParaRPr lang="en-US" sz="2400" dirty="0"/>
          </a:p>
          <a:p>
            <a:endParaRPr lang="en-US" sz="2400" dirty="0"/>
          </a:p>
          <a:p>
            <a:r>
              <a:rPr lang="en-US" sz="2400" dirty="0"/>
              <a:t>However, the risk of acute HIV infection among people initiating </a:t>
            </a:r>
            <a:r>
              <a:rPr lang="en-US" sz="2400" dirty="0" err="1"/>
              <a:t>PrEP</a:t>
            </a:r>
            <a:r>
              <a:rPr lang="en-US" sz="2400" dirty="0"/>
              <a:t> is low in LAC, with a 0.3% in the </a:t>
            </a:r>
            <a:r>
              <a:rPr lang="en-US" sz="2400" dirty="0" err="1"/>
              <a:t>ImPrEP</a:t>
            </a:r>
            <a:r>
              <a:rPr lang="en-US" sz="2400" dirty="0"/>
              <a:t> study </a:t>
            </a:r>
          </a:p>
          <a:p>
            <a:endParaRPr lang="en-US" dirty="0"/>
          </a:p>
        </p:txBody>
      </p:sp>
      <p:sp>
        <p:nvSpPr>
          <p:cNvPr id="4" name="Slide Number Placeholder 3"/>
          <p:cNvSpPr>
            <a:spLocks noGrp="1"/>
          </p:cNvSpPr>
          <p:nvPr>
            <p:ph type="sldNum" sz="quarter" idx="5"/>
          </p:nvPr>
        </p:nvSpPr>
        <p:spPr/>
        <p:txBody>
          <a:bodyPr/>
          <a:lstStyle/>
          <a:p>
            <a:fld id="{3C4C6E7C-508D-4401-8782-766EC9AF8FE4}" type="slidenum">
              <a:rPr lang="en-US" smtClean="0"/>
              <a:t>10</a:t>
            </a:fld>
            <a:endParaRPr lang="en-US"/>
          </a:p>
        </p:txBody>
      </p:sp>
    </p:spTree>
    <p:extLst>
      <p:ext uri="{BB962C8B-B14F-4D97-AF65-F5344CB8AC3E}">
        <p14:creationId xmlns:p14="http://schemas.microsoft.com/office/powerpoint/2010/main" val="2176831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availability of molecular POC could be useful in this scenario, and when users shows ambiguous test results. Dr Molina gave a enriching talk about how to handle these cases. At the end of the day, as he said, you might need to call an expert due to the complexities of these very few cases, please do not call him at night. </a:t>
            </a:r>
          </a:p>
          <a:p>
            <a:endParaRPr lang="en-US" dirty="0"/>
          </a:p>
          <a:p>
            <a:r>
              <a:rPr lang="en-US" dirty="0"/>
              <a:t>Resistance would not be a problem for </a:t>
            </a:r>
            <a:r>
              <a:rPr lang="en-US" dirty="0" err="1"/>
              <a:t>PrEP</a:t>
            </a:r>
            <a:r>
              <a:rPr lang="en-US" dirty="0"/>
              <a:t> roll/out, with the potential exception of places with high prevalence of K65R. </a:t>
            </a:r>
          </a:p>
        </p:txBody>
      </p:sp>
      <p:sp>
        <p:nvSpPr>
          <p:cNvPr id="4" name="Slide Number Placeholder 3"/>
          <p:cNvSpPr>
            <a:spLocks noGrp="1"/>
          </p:cNvSpPr>
          <p:nvPr>
            <p:ph type="sldNum" sz="quarter" idx="5"/>
          </p:nvPr>
        </p:nvSpPr>
        <p:spPr/>
        <p:txBody>
          <a:bodyPr/>
          <a:lstStyle/>
          <a:p>
            <a:fld id="{3C4C6E7C-508D-4401-8782-766EC9AF8FE4}" type="slidenum">
              <a:rPr lang="en-US" smtClean="0"/>
              <a:t>11</a:t>
            </a:fld>
            <a:endParaRPr lang="en-US"/>
          </a:p>
        </p:txBody>
      </p:sp>
    </p:spTree>
    <p:extLst>
      <p:ext uri="{BB962C8B-B14F-4D97-AF65-F5344CB8AC3E}">
        <p14:creationId xmlns:p14="http://schemas.microsoft.com/office/powerpoint/2010/main" val="500550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306"/>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2416" y="108843"/>
            <a:ext cx="3967168" cy="191274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80" y="0"/>
            <a:ext cx="10691040" cy="532504"/>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231289" y="641682"/>
            <a:ext cx="11607502" cy="548448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pic>
        <p:nvPicPr>
          <p:cNvPr id="6" name="Picture 5">
            <a:extLst>
              <a:ext uri="{FF2B5EF4-FFF2-40B4-BE49-F238E27FC236}">
                <a16:creationId xmlns:a16="http://schemas.microsoft.com/office/drawing/2014/main" id="{9D230D2B-62F6-4B58-BE8E-806F523C8F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06323" y="6250080"/>
            <a:ext cx="258932" cy="258932"/>
          </a:xfrm>
          <a:prstGeom prst="rect">
            <a:avLst/>
          </a:prstGeom>
        </p:spPr>
      </p:pic>
      <p:sp>
        <p:nvSpPr>
          <p:cNvPr id="8" name="Rectangle 7">
            <a:extLst>
              <a:ext uri="{FF2B5EF4-FFF2-40B4-BE49-F238E27FC236}">
                <a16:creationId xmlns:a16="http://schemas.microsoft.com/office/drawing/2014/main" id="{432ED05A-98DD-4D92-8D2C-CEB97D706740}"/>
              </a:ext>
            </a:extLst>
          </p:cNvPr>
          <p:cNvSpPr/>
          <p:nvPr userDrawn="1"/>
        </p:nvSpPr>
        <p:spPr>
          <a:xfrm>
            <a:off x="9642216" y="6221173"/>
            <a:ext cx="1635384" cy="627323"/>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85000"/>
                    <a:lumOff val="15000"/>
                  </a:schemeClr>
                </a:solidFill>
              </a:rPr>
              <a:t>@omsued71</a:t>
            </a:r>
          </a:p>
          <a:p>
            <a:r>
              <a:rPr lang="en-US" dirty="0">
                <a:solidFill>
                  <a:schemeClr val="tx1">
                    <a:lumMod val="85000"/>
                    <a:lumOff val="15000"/>
                  </a:schemeClr>
                </a:solidFill>
              </a:rPr>
              <a:t>@</a:t>
            </a:r>
            <a:r>
              <a:rPr lang="en-US" dirty="0" err="1">
                <a:solidFill>
                  <a:schemeClr val="tx1">
                    <a:lumMod val="85000"/>
                    <a:lumOff val="15000"/>
                  </a:schemeClr>
                </a:solidFill>
              </a:rPr>
              <a:t>fundhuesped</a:t>
            </a:r>
            <a:endParaRPr lang="en-US" dirty="0">
              <a:solidFill>
                <a:schemeClr val="tx1">
                  <a:lumMod val="85000"/>
                  <a:lumOff val="15000"/>
                </a:schemeClr>
              </a:solidFill>
            </a:endParaRPr>
          </a:p>
        </p:txBody>
      </p:sp>
      <p:pic>
        <p:nvPicPr>
          <p:cNvPr id="9" name="Picture 8">
            <a:extLst>
              <a:ext uri="{FF2B5EF4-FFF2-40B4-BE49-F238E27FC236}">
                <a16:creationId xmlns:a16="http://schemas.microsoft.com/office/drawing/2014/main" id="{F889A7C4-E94D-4346-9792-D98E54CE96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18616" y="6579460"/>
            <a:ext cx="258932" cy="25893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Lst>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emf"/></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65.tiff"/><Relationship Id="rId4" Type="http://schemas.openxmlformats.org/officeDocument/2006/relationships/image" Target="../media/image64.tiff"/></Relationships>
</file>

<file path=ppt/slides/_rels/slide18.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png"/><Relationship Id="rId7" Type="http://schemas.openxmlformats.org/officeDocument/2006/relationships/image" Target="../media/image71.jfif"/><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eg"/><Relationship Id="rId4" Type="http://schemas.openxmlformats.org/officeDocument/2006/relationships/image" Target="../media/image68.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chart" Target="../charts/chart1.xml"/><Relationship Id="rId11"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customXml" Target="../ink/ink2.xml"/><Relationship Id="rId4" Type="http://schemas.openxmlformats.org/officeDocument/2006/relationships/image" Target="../media/image9.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tif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chart" Target="../charts/char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Rapporteur session Track C</a:t>
            </a:r>
          </a:p>
        </p:txBody>
      </p:sp>
      <p:sp>
        <p:nvSpPr>
          <p:cNvPr id="3" name="Subtitle 2"/>
          <p:cNvSpPr>
            <a:spLocks noGrp="1"/>
          </p:cNvSpPr>
          <p:nvPr>
            <p:ph type="subTitle" idx="1"/>
          </p:nvPr>
        </p:nvSpPr>
        <p:spPr>
          <a:xfrm>
            <a:off x="1828800" y="3498827"/>
            <a:ext cx="8534400" cy="1130435"/>
          </a:xfrm>
        </p:spPr>
        <p:txBody>
          <a:bodyPr>
            <a:normAutofit/>
          </a:bodyPr>
          <a:lstStyle/>
          <a:p>
            <a:r>
              <a:rPr lang="en-US" dirty="0"/>
              <a:t>Omar Sued- Fundación </a:t>
            </a:r>
            <a:r>
              <a:rPr lang="en-US" dirty="0" err="1"/>
              <a:t>Huésped</a:t>
            </a:r>
            <a:endParaRPr lang="en-US" sz="2400" dirty="0"/>
          </a:p>
        </p:txBody>
      </p:sp>
      <p:sp>
        <p:nvSpPr>
          <p:cNvPr id="8" name="Subtitle 2"/>
          <p:cNvSpPr txBox="1">
            <a:spLocks/>
          </p:cNvSpPr>
          <p:nvPr/>
        </p:nvSpPr>
        <p:spPr>
          <a:xfrm>
            <a:off x="1981200" y="5484261"/>
            <a:ext cx="8534400" cy="54314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rgbClr val="383333"/>
                </a:solidFill>
                <a:latin typeface="Franklin Gothic Book" panose="020B0503020102020204"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Franklin Gothic Book" panose="020B0503020102020204" pitchFamily="34" charset="0"/>
                <a:ea typeface="+mn-ea"/>
                <a:cs typeface="Arial" pitchFamily="34"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Franklin Gothic Book" panose="020B0503020102020204" pitchFamily="34" charset="0"/>
                <a:ea typeface="+mn-ea"/>
                <a:cs typeface="Arial"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b="1" dirty="0">
                <a:solidFill>
                  <a:schemeClr val="tx1">
                    <a:lumMod val="85000"/>
                    <a:lumOff val="15000"/>
                  </a:schemeClr>
                </a:solidFill>
              </a:rPr>
              <a:t>Share your thoughts on this presentation with </a:t>
            </a:r>
            <a:r>
              <a:rPr lang="en-US" sz="2000" b="1" dirty="0">
                <a:solidFill>
                  <a:srgbClr val="FF0000"/>
                </a:solidFill>
              </a:rPr>
              <a:t>#IAS2019</a:t>
            </a:r>
          </a:p>
        </p:txBody>
      </p:sp>
      <p:pic>
        <p:nvPicPr>
          <p:cNvPr id="10" name="Picture 9">
            <a:extLst>
              <a:ext uri="{FF2B5EF4-FFF2-40B4-BE49-F238E27FC236}">
                <a16:creationId xmlns:a16="http://schemas.microsoft.com/office/drawing/2014/main" id="{F47D3AFD-FAC6-4603-8591-019E36D13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8401" y="4585667"/>
            <a:ext cx="266777" cy="266777"/>
          </a:xfrm>
          <a:prstGeom prst="rect">
            <a:avLst/>
          </a:prstGeom>
        </p:spPr>
      </p:pic>
      <p:sp>
        <p:nvSpPr>
          <p:cNvPr id="11" name="Rectangle 10">
            <a:extLst>
              <a:ext uri="{FF2B5EF4-FFF2-40B4-BE49-F238E27FC236}">
                <a16:creationId xmlns:a16="http://schemas.microsoft.com/office/drawing/2014/main" id="{31E8D7A5-04C0-49DD-9D9E-61B4305DCC67}"/>
              </a:ext>
            </a:extLst>
          </p:cNvPr>
          <p:cNvSpPr/>
          <p:nvPr/>
        </p:nvSpPr>
        <p:spPr>
          <a:xfrm>
            <a:off x="5398216" y="4551178"/>
            <a:ext cx="1635384" cy="646331"/>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lumMod val="85000"/>
                    <a:lumOff val="15000"/>
                  </a:schemeClr>
                </a:solidFill>
              </a:rPr>
              <a:t>@omsued71</a:t>
            </a:r>
          </a:p>
          <a:p>
            <a:r>
              <a:rPr lang="en-US" dirty="0">
                <a:solidFill>
                  <a:schemeClr val="tx1">
                    <a:lumMod val="85000"/>
                    <a:lumOff val="15000"/>
                  </a:schemeClr>
                </a:solidFill>
              </a:rPr>
              <a:t>@</a:t>
            </a:r>
            <a:r>
              <a:rPr lang="en-US" dirty="0" err="1">
                <a:solidFill>
                  <a:schemeClr val="tx1">
                    <a:lumMod val="85000"/>
                    <a:lumOff val="15000"/>
                  </a:schemeClr>
                </a:solidFill>
              </a:rPr>
              <a:t>fundhuesped</a:t>
            </a:r>
            <a:endParaRPr lang="en-US" dirty="0">
              <a:solidFill>
                <a:schemeClr val="tx1">
                  <a:lumMod val="85000"/>
                  <a:lumOff val="15000"/>
                </a:schemeClr>
              </a:solidFill>
            </a:endParaRPr>
          </a:p>
        </p:txBody>
      </p:sp>
      <p:pic>
        <p:nvPicPr>
          <p:cNvPr id="12" name="Picture 11">
            <a:extLst>
              <a:ext uri="{FF2B5EF4-FFF2-40B4-BE49-F238E27FC236}">
                <a16:creationId xmlns:a16="http://schemas.microsoft.com/office/drawing/2014/main" id="{944339FE-46E8-4B8C-82E5-B2098416A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0694" y="4915047"/>
            <a:ext cx="266777" cy="266777"/>
          </a:xfrm>
          <a:prstGeom prst="rect">
            <a:avLst/>
          </a:prstGeom>
        </p:spPr>
      </p:pic>
    </p:spTree>
    <p:extLst>
      <p:ext uri="{BB962C8B-B14F-4D97-AF65-F5344CB8AC3E}">
        <p14:creationId xmlns:p14="http://schemas.microsoft.com/office/powerpoint/2010/main" val="3565225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A9C2-7159-459C-B92A-734C117F00BB}"/>
              </a:ext>
            </a:extLst>
          </p:cNvPr>
          <p:cNvSpPr>
            <a:spLocks noGrp="1"/>
          </p:cNvSpPr>
          <p:nvPr>
            <p:ph type="title"/>
          </p:nvPr>
        </p:nvSpPr>
        <p:spPr/>
        <p:txBody>
          <a:bodyPr>
            <a:normAutofit fontScale="90000"/>
          </a:bodyPr>
          <a:lstStyle/>
          <a:p>
            <a:r>
              <a:rPr lang="en-US" dirty="0"/>
              <a:t>WEAC01 New tools for interrupting transmission</a:t>
            </a:r>
          </a:p>
        </p:txBody>
      </p:sp>
      <p:sp>
        <p:nvSpPr>
          <p:cNvPr id="3" name="Content Placeholder 2">
            <a:extLst>
              <a:ext uri="{FF2B5EF4-FFF2-40B4-BE49-F238E27FC236}">
                <a16:creationId xmlns:a16="http://schemas.microsoft.com/office/drawing/2014/main" id="{2C1165D0-0BA4-4C21-AB7D-6352CCE6EE8B}"/>
              </a:ext>
            </a:extLst>
          </p:cNvPr>
          <p:cNvSpPr>
            <a:spLocks noGrp="1"/>
          </p:cNvSpPr>
          <p:nvPr>
            <p:ph idx="1"/>
          </p:nvPr>
        </p:nvSpPr>
        <p:spPr>
          <a:xfrm>
            <a:off x="239911" y="645427"/>
            <a:ext cx="2525567" cy="1432556"/>
          </a:xfrm>
        </p:spPr>
        <p:txBody>
          <a:bodyPr>
            <a:normAutofit/>
          </a:bodyPr>
          <a:lstStyle/>
          <a:p>
            <a:pPr marL="0" indent="0">
              <a:buNone/>
            </a:pPr>
            <a:r>
              <a:rPr lang="es-ES" sz="2200" dirty="0"/>
              <a:t>WEAC0102 </a:t>
            </a:r>
            <a:r>
              <a:rPr lang="es-ES" sz="2200" dirty="0" err="1"/>
              <a:t>Avila</a:t>
            </a:r>
            <a:r>
              <a:rPr lang="es-ES" sz="2200" dirty="0"/>
              <a:t>. HIV </a:t>
            </a:r>
            <a:r>
              <a:rPr lang="es-ES" sz="2200" dirty="0" err="1"/>
              <a:t>genetic</a:t>
            </a:r>
            <a:r>
              <a:rPr lang="es-ES" sz="2200" dirty="0"/>
              <a:t> </a:t>
            </a:r>
            <a:r>
              <a:rPr lang="es-ES" sz="2200" dirty="0" err="1"/>
              <a:t>newtoks</a:t>
            </a:r>
            <a:r>
              <a:rPr lang="es-ES" sz="2200" dirty="0"/>
              <a:t> (HIV trace)</a:t>
            </a:r>
            <a:endParaRPr lang="en-US" sz="2200" dirty="0"/>
          </a:p>
        </p:txBody>
      </p:sp>
      <p:pic>
        <p:nvPicPr>
          <p:cNvPr id="4" name="Imagen 14">
            <a:extLst>
              <a:ext uri="{FF2B5EF4-FFF2-40B4-BE49-F238E27FC236}">
                <a16:creationId xmlns:a16="http://schemas.microsoft.com/office/drawing/2014/main" id="{065C9C0E-84E7-4CEF-A6BD-150C785AE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53" y="3447012"/>
            <a:ext cx="2357277" cy="1432555"/>
          </a:xfrm>
          <a:prstGeom prst="rect">
            <a:avLst/>
          </a:prstGeom>
        </p:spPr>
      </p:pic>
      <p:pic>
        <p:nvPicPr>
          <p:cNvPr id="5" name="Imagen 13">
            <a:extLst>
              <a:ext uri="{FF2B5EF4-FFF2-40B4-BE49-F238E27FC236}">
                <a16:creationId xmlns:a16="http://schemas.microsoft.com/office/drawing/2014/main" id="{087CF754-EEEA-437A-BA3B-0162E6B6A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69" y="1901535"/>
            <a:ext cx="2357277" cy="1432555"/>
          </a:xfrm>
          <a:prstGeom prst="rect">
            <a:avLst/>
          </a:prstGeom>
        </p:spPr>
      </p:pic>
      <p:sp>
        <p:nvSpPr>
          <p:cNvPr id="6" name="Content Placeholder 2">
            <a:extLst>
              <a:ext uri="{FF2B5EF4-FFF2-40B4-BE49-F238E27FC236}">
                <a16:creationId xmlns:a16="http://schemas.microsoft.com/office/drawing/2014/main" id="{EFAEC3C7-3CFC-4812-8313-A1D30B0A4DE2}"/>
              </a:ext>
            </a:extLst>
          </p:cNvPr>
          <p:cNvSpPr txBox="1">
            <a:spLocks/>
          </p:cNvSpPr>
          <p:nvPr/>
        </p:nvSpPr>
        <p:spPr>
          <a:xfrm>
            <a:off x="194883" y="5058099"/>
            <a:ext cx="2226199" cy="143255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ES" sz="2400" dirty="0" err="1"/>
              <a:t>Youth</a:t>
            </a:r>
            <a:r>
              <a:rPr lang="es-ES" sz="2400" dirty="0"/>
              <a:t> </a:t>
            </a:r>
            <a:r>
              <a:rPr lang="es-ES" sz="2400" dirty="0" err="1"/>
              <a:t>have</a:t>
            </a:r>
            <a:r>
              <a:rPr lang="es-ES" sz="2400" dirty="0"/>
              <a:t> </a:t>
            </a:r>
            <a:r>
              <a:rPr lang="es-ES" sz="2400" dirty="0" err="1"/>
              <a:t>larger</a:t>
            </a:r>
            <a:r>
              <a:rPr lang="es-ES" sz="2400" dirty="0"/>
              <a:t> </a:t>
            </a:r>
            <a:r>
              <a:rPr lang="es-ES" sz="2400" dirty="0" err="1"/>
              <a:t>clusters</a:t>
            </a:r>
            <a:endParaRPr lang="en-US" sz="2400" dirty="0"/>
          </a:p>
        </p:txBody>
      </p:sp>
      <p:sp>
        <p:nvSpPr>
          <p:cNvPr id="7" name="Rectangle 6">
            <a:extLst>
              <a:ext uri="{FF2B5EF4-FFF2-40B4-BE49-F238E27FC236}">
                <a16:creationId xmlns:a16="http://schemas.microsoft.com/office/drawing/2014/main" id="{41FBCCF2-E243-4E9E-8EBE-842A5902B0EC}"/>
              </a:ext>
            </a:extLst>
          </p:cNvPr>
          <p:cNvSpPr/>
          <p:nvPr/>
        </p:nvSpPr>
        <p:spPr>
          <a:xfrm>
            <a:off x="214166" y="532504"/>
            <a:ext cx="2551313" cy="5421487"/>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54D7022E-3D44-46BC-AEDE-9DFEC43DB795}"/>
              </a:ext>
            </a:extLst>
          </p:cNvPr>
          <p:cNvSpPr/>
          <p:nvPr/>
        </p:nvSpPr>
        <p:spPr>
          <a:xfrm>
            <a:off x="2918039" y="544793"/>
            <a:ext cx="2551313" cy="5421487"/>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6508BE9A-9553-491B-82C4-7CE75431EC4F}"/>
              </a:ext>
            </a:extLst>
          </p:cNvPr>
          <p:cNvSpPr/>
          <p:nvPr/>
        </p:nvSpPr>
        <p:spPr>
          <a:xfrm>
            <a:off x="5599789" y="564459"/>
            <a:ext cx="2551313" cy="5421487"/>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7971AC40-0291-4820-97C6-9FBC7B0674A9}"/>
              </a:ext>
            </a:extLst>
          </p:cNvPr>
          <p:cNvSpPr/>
          <p:nvPr/>
        </p:nvSpPr>
        <p:spPr>
          <a:xfrm>
            <a:off x="8348602" y="517999"/>
            <a:ext cx="3542983" cy="5421487"/>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AF4C9F85-9A7B-45EB-8601-E91219C4F9FC}"/>
              </a:ext>
            </a:extLst>
          </p:cNvPr>
          <p:cNvSpPr txBox="1"/>
          <p:nvPr/>
        </p:nvSpPr>
        <p:spPr>
          <a:xfrm>
            <a:off x="8282017" y="700548"/>
            <a:ext cx="3597010" cy="5262979"/>
          </a:xfrm>
          <a:prstGeom prst="rect">
            <a:avLst/>
          </a:prstGeom>
          <a:noFill/>
        </p:spPr>
        <p:txBody>
          <a:bodyPr wrap="square" rtlCol="0">
            <a:spAutoFit/>
          </a:bodyPr>
          <a:lstStyle/>
          <a:p>
            <a:pPr marL="342900" indent="-342900">
              <a:buFont typeface="Arial" panose="020B0604020202020204" pitchFamily="34" charset="0"/>
              <a:buChar char="•"/>
            </a:pPr>
            <a:r>
              <a:rPr lang="es-ES" sz="2400" dirty="0" err="1"/>
              <a:t>Confirm</a:t>
            </a:r>
            <a:r>
              <a:rPr lang="es-ES" sz="2400" dirty="0"/>
              <a:t> </a:t>
            </a:r>
            <a:r>
              <a:rPr lang="es-ES" sz="2400" dirty="0" err="1"/>
              <a:t>the</a:t>
            </a:r>
            <a:r>
              <a:rPr lang="es-ES" sz="2400" dirty="0"/>
              <a:t> </a:t>
            </a:r>
            <a:r>
              <a:rPr lang="es-ES" sz="2400" dirty="0" err="1"/>
              <a:t>importance</a:t>
            </a:r>
            <a:r>
              <a:rPr lang="es-ES" sz="2400" dirty="0"/>
              <a:t> </a:t>
            </a:r>
            <a:r>
              <a:rPr lang="es-ES" sz="2400" dirty="0" err="1"/>
              <a:t>of</a:t>
            </a:r>
            <a:r>
              <a:rPr lang="es-ES" sz="2400" dirty="0"/>
              <a:t> </a:t>
            </a:r>
            <a:r>
              <a:rPr lang="es-ES" sz="2400" dirty="0" err="1"/>
              <a:t>detecting</a:t>
            </a:r>
            <a:r>
              <a:rPr lang="es-ES" sz="2400" dirty="0"/>
              <a:t> </a:t>
            </a:r>
            <a:r>
              <a:rPr lang="es-ES" sz="2400" dirty="0" err="1"/>
              <a:t>acute</a:t>
            </a:r>
            <a:r>
              <a:rPr lang="es-ES" sz="2400" dirty="0"/>
              <a:t> HIV </a:t>
            </a:r>
            <a:r>
              <a:rPr lang="es-ES" sz="2400" dirty="0" err="1"/>
              <a:t>infection</a:t>
            </a:r>
            <a:r>
              <a:rPr lang="es-ES" sz="2400" dirty="0"/>
              <a:t> (WPL01)</a:t>
            </a:r>
          </a:p>
          <a:p>
            <a:pPr marL="342900" indent="-342900">
              <a:buFont typeface="Arial" panose="020B0604020202020204" pitchFamily="34" charset="0"/>
              <a:buChar char="•"/>
            </a:pPr>
            <a:r>
              <a:rPr lang="es-ES" sz="2400" dirty="0" err="1"/>
              <a:t>Epidemiology</a:t>
            </a:r>
            <a:r>
              <a:rPr lang="es-ES" sz="2400" dirty="0"/>
              <a:t> </a:t>
            </a:r>
            <a:r>
              <a:rPr lang="es-ES" sz="2400" dirty="0" err="1"/>
              <a:t>should</a:t>
            </a:r>
            <a:r>
              <a:rPr lang="es-ES" sz="2400" dirty="0"/>
              <a:t> </a:t>
            </a:r>
            <a:r>
              <a:rPr lang="es-ES" sz="2400" dirty="0" err="1"/>
              <a:t>include</a:t>
            </a:r>
            <a:r>
              <a:rPr lang="es-ES" sz="2400" dirty="0"/>
              <a:t> new </a:t>
            </a:r>
            <a:r>
              <a:rPr lang="es-ES" sz="2400" dirty="0" err="1"/>
              <a:t>technol</a:t>
            </a:r>
            <a:r>
              <a:rPr lang="es-ES" sz="2400" dirty="0"/>
              <a:t>.</a:t>
            </a:r>
          </a:p>
          <a:p>
            <a:pPr marL="342900" indent="-342900">
              <a:buFont typeface="Arial" panose="020B0604020202020204" pitchFamily="34" charset="0"/>
              <a:buChar char="•"/>
            </a:pPr>
            <a:r>
              <a:rPr lang="es-ES" sz="2400" dirty="0" err="1"/>
              <a:t>Suggest</a:t>
            </a:r>
            <a:r>
              <a:rPr lang="es-ES" sz="2400" dirty="0"/>
              <a:t> </a:t>
            </a:r>
            <a:r>
              <a:rPr lang="es-ES" sz="2400" dirty="0" err="1"/>
              <a:t>to</a:t>
            </a:r>
            <a:r>
              <a:rPr lang="es-ES" sz="2400" dirty="0"/>
              <a:t> </a:t>
            </a:r>
            <a:r>
              <a:rPr lang="es-ES" sz="2400" dirty="0" err="1"/>
              <a:t>implement</a:t>
            </a:r>
            <a:r>
              <a:rPr lang="es-ES" sz="2400" dirty="0"/>
              <a:t> </a:t>
            </a:r>
            <a:r>
              <a:rPr lang="es-ES" sz="2400" dirty="0" err="1"/>
              <a:t>recenty</a:t>
            </a:r>
            <a:r>
              <a:rPr lang="es-ES" sz="2400" dirty="0"/>
              <a:t> test </a:t>
            </a:r>
            <a:r>
              <a:rPr lang="es-ES" sz="2400" dirty="0" err="1"/>
              <a:t>for</a:t>
            </a:r>
            <a:r>
              <a:rPr lang="es-ES" sz="2400" dirty="0"/>
              <a:t> </a:t>
            </a:r>
            <a:r>
              <a:rPr lang="es-ES" sz="2400" dirty="0" err="1"/>
              <a:t>epidemiological</a:t>
            </a:r>
            <a:r>
              <a:rPr lang="es-ES" sz="2400" dirty="0"/>
              <a:t> </a:t>
            </a:r>
            <a:r>
              <a:rPr lang="es-ES" sz="2400" dirty="0" err="1"/>
              <a:t>interventions</a:t>
            </a:r>
            <a:endParaRPr lang="es-ES" sz="2400" dirty="0"/>
          </a:p>
          <a:p>
            <a:pPr marL="342900" indent="-342900">
              <a:buFont typeface="Arial" panose="020B0604020202020204" pitchFamily="34" charset="0"/>
              <a:buChar char="•"/>
            </a:pPr>
            <a:r>
              <a:rPr lang="es-ES" sz="2400" dirty="0" err="1"/>
              <a:t>Acute</a:t>
            </a:r>
            <a:r>
              <a:rPr lang="es-ES" sz="2400" dirty="0"/>
              <a:t> HIV </a:t>
            </a:r>
            <a:r>
              <a:rPr lang="es-ES" sz="2400" dirty="0" err="1"/>
              <a:t>infection</a:t>
            </a:r>
            <a:r>
              <a:rPr lang="es-ES" sz="2400" dirty="0"/>
              <a:t> </a:t>
            </a:r>
            <a:r>
              <a:rPr lang="es-ES" sz="2400" dirty="0" err="1"/>
              <a:t>does</a:t>
            </a:r>
            <a:r>
              <a:rPr lang="es-ES" sz="2400" dirty="0"/>
              <a:t> </a:t>
            </a:r>
            <a:r>
              <a:rPr lang="es-ES" sz="2400" dirty="0" err="1"/>
              <a:t>not</a:t>
            </a:r>
            <a:r>
              <a:rPr lang="es-ES" sz="2400" dirty="0"/>
              <a:t> </a:t>
            </a:r>
            <a:r>
              <a:rPr lang="es-ES" sz="2400" dirty="0" err="1"/>
              <a:t>prevent</a:t>
            </a:r>
            <a:r>
              <a:rPr lang="es-ES" sz="2400" dirty="0"/>
              <a:t> </a:t>
            </a:r>
            <a:r>
              <a:rPr lang="es-ES" sz="2400" dirty="0" err="1"/>
              <a:t>the</a:t>
            </a:r>
            <a:r>
              <a:rPr lang="es-ES" sz="2400" dirty="0"/>
              <a:t> use </a:t>
            </a:r>
            <a:r>
              <a:rPr lang="es-ES" sz="2400" dirty="0" err="1"/>
              <a:t>of</a:t>
            </a:r>
            <a:r>
              <a:rPr lang="es-ES" sz="2400" dirty="0"/>
              <a:t> </a:t>
            </a:r>
            <a:r>
              <a:rPr lang="es-ES" sz="2400" dirty="0" err="1"/>
              <a:t>same</a:t>
            </a:r>
            <a:r>
              <a:rPr lang="es-ES" sz="2400" dirty="0"/>
              <a:t> </a:t>
            </a:r>
            <a:r>
              <a:rPr lang="es-ES" sz="2400" dirty="0" err="1"/>
              <a:t>day</a:t>
            </a:r>
            <a:r>
              <a:rPr lang="es-ES" sz="2400" dirty="0"/>
              <a:t> </a:t>
            </a:r>
            <a:r>
              <a:rPr lang="es-ES" sz="2400" dirty="0" err="1"/>
              <a:t>PrEP</a:t>
            </a:r>
            <a:r>
              <a:rPr lang="es-ES" sz="2400" dirty="0"/>
              <a:t> (0.3%) </a:t>
            </a:r>
            <a:r>
              <a:rPr lang="es-ES" sz="2400" dirty="0" err="1"/>
              <a:t>ImPrEP</a:t>
            </a:r>
            <a:r>
              <a:rPr lang="es-ES" sz="2400" dirty="0"/>
              <a:t> </a:t>
            </a:r>
            <a:r>
              <a:rPr lang="es-ES" sz="2400" dirty="0" err="1"/>
              <a:t>Study</a:t>
            </a:r>
            <a:endParaRPr lang="es-ES" sz="2400" dirty="0"/>
          </a:p>
          <a:p>
            <a:endParaRPr lang="en-US" sz="2000" dirty="0"/>
          </a:p>
        </p:txBody>
      </p:sp>
      <p:pic>
        <p:nvPicPr>
          <p:cNvPr id="15" name="Picture 14">
            <a:extLst>
              <a:ext uri="{FF2B5EF4-FFF2-40B4-BE49-F238E27FC236}">
                <a16:creationId xmlns:a16="http://schemas.microsoft.com/office/drawing/2014/main" id="{560AD256-BA9E-44E9-B49C-F3C354503585}"/>
              </a:ext>
            </a:extLst>
          </p:cNvPr>
          <p:cNvPicPr>
            <a:picLocks noChangeAspect="1"/>
          </p:cNvPicPr>
          <p:nvPr/>
        </p:nvPicPr>
        <p:blipFill rotWithShape="1">
          <a:blip r:embed="rId5">
            <a:extLst>
              <a:ext uri="{28A0092B-C50C-407E-A947-70E740481C1C}">
                <a14:useLocalDpi xmlns:a14="http://schemas.microsoft.com/office/drawing/2010/main" val="0"/>
              </a:ext>
            </a:extLst>
          </a:blip>
          <a:srcRect r="15433"/>
          <a:stretch/>
        </p:blipFill>
        <p:spPr>
          <a:xfrm>
            <a:off x="3007628" y="3897212"/>
            <a:ext cx="2313636" cy="2053051"/>
          </a:xfrm>
          <a:prstGeom prst="rect">
            <a:avLst/>
          </a:prstGeom>
        </p:spPr>
      </p:pic>
      <p:sp>
        <p:nvSpPr>
          <p:cNvPr id="16" name="Rectangle 15">
            <a:extLst>
              <a:ext uri="{FF2B5EF4-FFF2-40B4-BE49-F238E27FC236}">
                <a16:creationId xmlns:a16="http://schemas.microsoft.com/office/drawing/2014/main" id="{E2D09943-42BA-42DE-AC35-493253073C74}"/>
              </a:ext>
            </a:extLst>
          </p:cNvPr>
          <p:cNvSpPr/>
          <p:nvPr/>
        </p:nvSpPr>
        <p:spPr>
          <a:xfrm>
            <a:off x="2972576" y="579206"/>
            <a:ext cx="2492794" cy="1107996"/>
          </a:xfrm>
          <a:prstGeom prst="rect">
            <a:avLst/>
          </a:prstGeom>
        </p:spPr>
        <p:txBody>
          <a:bodyPr wrap="square">
            <a:spAutoFit/>
          </a:bodyPr>
          <a:lstStyle/>
          <a:p>
            <a:r>
              <a:rPr lang="es-ES" sz="2200" dirty="0">
                <a:solidFill>
                  <a:srgbClr val="383333"/>
                </a:solidFill>
                <a:latin typeface="Franklin Gothic Book" panose="020B0503020102020204" pitchFamily="34" charset="0"/>
                <a:cs typeface="Arial" pitchFamily="34" charset="0"/>
              </a:rPr>
              <a:t>WEAC0101 Dennis. </a:t>
            </a:r>
            <a:r>
              <a:rPr lang="es-ES" sz="2200" dirty="0" err="1">
                <a:solidFill>
                  <a:srgbClr val="383333"/>
                </a:solidFill>
                <a:latin typeface="Franklin Gothic Book" panose="020B0503020102020204" pitchFamily="34" charset="0"/>
                <a:cs typeface="Arial" pitchFamily="34" charset="0"/>
              </a:rPr>
              <a:t>Transmission</a:t>
            </a:r>
            <a:r>
              <a:rPr lang="es-ES" sz="2200" dirty="0">
                <a:solidFill>
                  <a:srgbClr val="383333"/>
                </a:solidFill>
                <a:latin typeface="Franklin Gothic Book" panose="020B0503020102020204" pitchFamily="34" charset="0"/>
                <a:cs typeface="Arial" pitchFamily="34" charset="0"/>
              </a:rPr>
              <a:t> </a:t>
            </a:r>
            <a:r>
              <a:rPr lang="es-ES" sz="2200" dirty="0" err="1">
                <a:solidFill>
                  <a:srgbClr val="383333"/>
                </a:solidFill>
                <a:latin typeface="Franklin Gothic Book" panose="020B0503020102020204" pitchFamily="34" charset="0"/>
                <a:cs typeface="Arial" pitchFamily="34" charset="0"/>
              </a:rPr>
              <a:t>linkages</a:t>
            </a:r>
            <a:endParaRPr lang="en-US" sz="2200" dirty="0">
              <a:solidFill>
                <a:srgbClr val="383333"/>
              </a:solidFill>
              <a:latin typeface="Franklin Gothic Book" panose="020B0503020102020204" pitchFamily="34" charset="0"/>
              <a:cs typeface="Arial" pitchFamily="34" charset="0"/>
            </a:endParaRPr>
          </a:p>
        </p:txBody>
      </p:sp>
      <p:pic>
        <p:nvPicPr>
          <p:cNvPr id="8" name="Picture 7">
            <a:extLst>
              <a:ext uri="{FF2B5EF4-FFF2-40B4-BE49-F238E27FC236}">
                <a16:creationId xmlns:a16="http://schemas.microsoft.com/office/drawing/2014/main" id="{0B924523-5B95-40C8-A049-EC5BE608F1D7}"/>
              </a:ext>
            </a:extLst>
          </p:cNvPr>
          <p:cNvPicPr>
            <a:picLocks noChangeAspect="1"/>
          </p:cNvPicPr>
          <p:nvPr/>
        </p:nvPicPr>
        <p:blipFill rotWithShape="1">
          <a:blip r:embed="rId6">
            <a:extLst>
              <a:ext uri="{28A0092B-C50C-407E-A947-70E740481C1C}">
                <a14:useLocalDpi xmlns:a14="http://schemas.microsoft.com/office/drawing/2010/main" val="0"/>
              </a:ext>
            </a:extLst>
          </a:blip>
          <a:srcRect r="30837"/>
          <a:stretch/>
        </p:blipFill>
        <p:spPr>
          <a:xfrm>
            <a:off x="2934378" y="1682699"/>
            <a:ext cx="2400555" cy="2316479"/>
          </a:xfrm>
          <a:prstGeom prst="rect">
            <a:avLst/>
          </a:prstGeom>
        </p:spPr>
      </p:pic>
      <p:sp>
        <p:nvSpPr>
          <p:cNvPr id="17" name="Rectangle 16">
            <a:extLst>
              <a:ext uri="{FF2B5EF4-FFF2-40B4-BE49-F238E27FC236}">
                <a16:creationId xmlns:a16="http://schemas.microsoft.com/office/drawing/2014/main" id="{35F7AA35-6F07-4667-AF9A-61DA8ECE922E}"/>
              </a:ext>
            </a:extLst>
          </p:cNvPr>
          <p:cNvSpPr/>
          <p:nvPr/>
        </p:nvSpPr>
        <p:spPr>
          <a:xfrm>
            <a:off x="5621708" y="545382"/>
            <a:ext cx="2501597" cy="5509200"/>
          </a:xfrm>
          <a:prstGeom prst="rect">
            <a:avLst/>
          </a:prstGeom>
        </p:spPr>
        <p:txBody>
          <a:bodyPr wrap="square">
            <a:spAutoFit/>
          </a:bodyPr>
          <a:lstStyle/>
          <a:p>
            <a:r>
              <a:rPr lang="es-ES" sz="2200" b="1" dirty="0">
                <a:solidFill>
                  <a:srgbClr val="383333"/>
                </a:solidFill>
                <a:latin typeface="Franklin Gothic Book" panose="020B0503020102020204" pitchFamily="34" charset="0"/>
                <a:cs typeface="Arial" pitchFamily="34" charset="0"/>
              </a:rPr>
              <a:t>WEAC0103 Gian Le</a:t>
            </a:r>
          </a:p>
          <a:p>
            <a:r>
              <a:rPr lang="es-ES" sz="2200" dirty="0">
                <a:solidFill>
                  <a:srgbClr val="383333"/>
                </a:solidFill>
                <a:latin typeface="Franklin Gothic Book" panose="020B0503020102020204" pitchFamily="34" charset="0"/>
                <a:cs typeface="Arial" pitchFamily="34" charset="0"/>
              </a:rPr>
              <a:t>In Hanoi, 11% </a:t>
            </a:r>
            <a:r>
              <a:rPr lang="es-ES" sz="2200" dirty="0" err="1">
                <a:solidFill>
                  <a:srgbClr val="383333"/>
                </a:solidFill>
                <a:latin typeface="Franklin Gothic Book" panose="020B0503020102020204" pitchFamily="34" charset="0"/>
                <a:cs typeface="Arial" pitchFamily="34" charset="0"/>
              </a:rPr>
              <a:t>incidency</a:t>
            </a:r>
            <a:r>
              <a:rPr lang="es-ES" sz="2200" dirty="0">
                <a:solidFill>
                  <a:srgbClr val="383333"/>
                </a:solidFill>
                <a:latin typeface="Franklin Gothic Book" panose="020B0503020102020204" pitchFamily="34" charset="0"/>
                <a:cs typeface="Arial" pitchFamily="34" charset="0"/>
              </a:rPr>
              <a:t> in MSM </a:t>
            </a:r>
            <a:r>
              <a:rPr lang="es-ES" sz="2200" dirty="0" err="1">
                <a:solidFill>
                  <a:srgbClr val="383333"/>
                </a:solidFill>
                <a:latin typeface="Franklin Gothic Book" panose="020B0503020102020204" pitchFamily="34" charset="0"/>
                <a:cs typeface="Arial" pitchFamily="34" charset="0"/>
              </a:rPr>
              <a:t>using</a:t>
            </a:r>
            <a:r>
              <a:rPr lang="es-ES" sz="2200" dirty="0">
                <a:solidFill>
                  <a:srgbClr val="383333"/>
                </a:solidFill>
                <a:latin typeface="Franklin Gothic Book" panose="020B0503020102020204" pitchFamily="34" charset="0"/>
                <a:cs typeface="Arial" pitchFamily="34" charset="0"/>
              </a:rPr>
              <a:t> </a:t>
            </a:r>
            <a:r>
              <a:rPr lang="es-ES" sz="2200" dirty="0" err="1">
                <a:solidFill>
                  <a:srgbClr val="383333"/>
                </a:solidFill>
                <a:latin typeface="Franklin Gothic Book" panose="020B0503020102020204" pitchFamily="34" charset="0"/>
                <a:cs typeface="Arial" pitchFamily="34" charset="0"/>
              </a:rPr>
              <a:t>recency</a:t>
            </a:r>
            <a:r>
              <a:rPr lang="es-ES" sz="2200" dirty="0">
                <a:solidFill>
                  <a:srgbClr val="383333"/>
                </a:solidFill>
                <a:latin typeface="Franklin Gothic Book" panose="020B0503020102020204" pitchFamily="34" charset="0"/>
                <a:cs typeface="Arial" pitchFamily="34" charset="0"/>
              </a:rPr>
              <a:t> </a:t>
            </a:r>
            <a:r>
              <a:rPr lang="es-ES" sz="2200" dirty="0" err="1">
                <a:solidFill>
                  <a:srgbClr val="383333"/>
                </a:solidFill>
                <a:latin typeface="Franklin Gothic Book" panose="020B0503020102020204" pitchFamily="34" charset="0"/>
                <a:cs typeface="Arial" pitchFamily="34" charset="0"/>
              </a:rPr>
              <a:t>study</a:t>
            </a:r>
            <a:r>
              <a:rPr lang="es-ES" sz="2200" dirty="0">
                <a:solidFill>
                  <a:srgbClr val="383333"/>
                </a:solidFill>
                <a:latin typeface="Franklin Gothic Book" panose="020B0503020102020204" pitchFamily="34" charset="0"/>
                <a:cs typeface="Arial" pitchFamily="34" charset="0"/>
              </a:rPr>
              <a:t> </a:t>
            </a:r>
          </a:p>
          <a:p>
            <a:endParaRPr lang="es-ES" sz="2200" b="1" dirty="0">
              <a:solidFill>
                <a:srgbClr val="383333"/>
              </a:solidFill>
              <a:latin typeface="Franklin Gothic Book" panose="020B0503020102020204" pitchFamily="34" charset="0"/>
              <a:cs typeface="Arial" pitchFamily="34" charset="0"/>
            </a:endParaRPr>
          </a:p>
          <a:p>
            <a:r>
              <a:rPr lang="es-ES" sz="2200" b="1" dirty="0">
                <a:solidFill>
                  <a:srgbClr val="383333"/>
                </a:solidFill>
                <a:latin typeface="Franklin Gothic Book" panose="020B0503020102020204" pitchFamily="34" charset="0"/>
                <a:cs typeface="Arial" pitchFamily="34" charset="0"/>
              </a:rPr>
              <a:t>WEAC0104 </a:t>
            </a:r>
            <a:r>
              <a:rPr lang="es-ES" sz="2200" dirty="0">
                <a:solidFill>
                  <a:srgbClr val="383333"/>
                </a:solidFill>
                <a:latin typeface="Franklin Gothic Book" panose="020B0503020102020204" pitchFamily="34" charset="0"/>
                <a:cs typeface="Arial" pitchFamily="34" charset="0"/>
              </a:rPr>
              <a:t>Guajira. </a:t>
            </a:r>
            <a:r>
              <a:rPr lang="es-ES" sz="2200" dirty="0" err="1">
                <a:solidFill>
                  <a:srgbClr val="383333"/>
                </a:solidFill>
                <a:latin typeface="Franklin Gothic Book" panose="020B0503020102020204" pitchFamily="34" charset="0"/>
                <a:cs typeface="Arial" pitchFamily="34" charset="0"/>
              </a:rPr>
              <a:t>ImPrEP</a:t>
            </a:r>
            <a:r>
              <a:rPr lang="es-ES" sz="2200" dirty="0">
                <a:solidFill>
                  <a:srgbClr val="383333"/>
                </a:solidFill>
                <a:latin typeface="Franklin Gothic Book" panose="020B0503020102020204" pitchFamily="34" charset="0"/>
                <a:cs typeface="Arial" pitchFamily="34" charset="0"/>
              </a:rPr>
              <a:t> </a:t>
            </a:r>
            <a:r>
              <a:rPr lang="es-ES" sz="2200" dirty="0" err="1">
                <a:solidFill>
                  <a:srgbClr val="383333"/>
                </a:solidFill>
                <a:latin typeface="Franklin Gothic Book" panose="020B0503020102020204" pitchFamily="34" charset="0"/>
                <a:cs typeface="Arial" pitchFamily="34" charset="0"/>
              </a:rPr>
              <a:t>study</a:t>
            </a:r>
            <a:r>
              <a:rPr lang="es-ES" sz="2200" dirty="0">
                <a:solidFill>
                  <a:srgbClr val="383333"/>
                </a:solidFill>
                <a:latin typeface="Franklin Gothic Book" panose="020B0503020102020204" pitchFamily="34" charset="0"/>
                <a:cs typeface="Arial" pitchFamily="34" charset="0"/>
              </a:rPr>
              <a:t> 20 </a:t>
            </a:r>
            <a:r>
              <a:rPr lang="es-ES" sz="2200" dirty="0" err="1">
                <a:solidFill>
                  <a:srgbClr val="383333"/>
                </a:solidFill>
                <a:latin typeface="Franklin Gothic Book" panose="020B0503020102020204" pitchFamily="34" charset="0"/>
                <a:cs typeface="Arial" pitchFamily="34" charset="0"/>
              </a:rPr>
              <a:t>acute</a:t>
            </a:r>
            <a:r>
              <a:rPr lang="es-ES" sz="2200" dirty="0">
                <a:solidFill>
                  <a:srgbClr val="383333"/>
                </a:solidFill>
                <a:latin typeface="Franklin Gothic Book" panose="020B0503020102020204" pitchFamily="34" charset="0"/>
                <a:cs typeface="Arial" pitchFamily="34" charset="0"/>
              </a:rPr>
              <a:t> </a:t>
            </a:r>
            <a:r>
              <a:rPr lang="es-ES" sz="2200" dirty="0" err="1">
                <a:solidFill>
                  <a:srgbClr val="383333"/>
                </a:solidFill>
                <a:latin typeface="Franklin Gothic Book" panose="020B0503020102020204" pitchFamily="34" charset="0"/>
                <a:cs typeface="Arial" pitchFamily="34" charset="0"/>
              </a:rPr>
              <a:t>infection</a:t>
            </a:r>
            <a:r>
              <a:rPr lang="es-ES" sz="2200" dirty="0">
                <a:solidFill>
                  <a:srgbClr val="383333"/>
                </a:solidFill>
                <a:latin typeface="Franklin Gothic Book" panose="020B0503020102020204" pitchFamily="34" charset="0"/>
                <a:cs typeface="Arial" pitchFamily="34" charset="0"/>
              </a:rPr>
              <a:t> in 5375 </a:t>
            </a:r>
            <a:r>
              <a:rPr lang="es-ES" sz="2200" dirty="0" err="1">
                <a:solidFill>
                  <a:srgbClr val="383333"/>
                </a:solidFill>
                <a:latin typeface="Franklin Gothic Book" panose="020B0503020102020204" pitchFamily="34" charset="0"/>
                <a:cs typeface="Arial" pitchFamily="34" charset="0"/>
              </a:rPr>
              <a:t>PrEP</a:t>
            </a:r>
            <a:r>
              <a:rPr lang="es-ES" sz="2200" dirty="0">
                <a:solidFill>
                  <a:srgbClr val="383333"/>
                </a:solidFill>
                <a:latin typeface="Franklin Gothic Book" panose="020B0503020102020204" pitchFamily="34" charset="0"/>
                <a:cs typeface="Arial" pitchFamily="34" charset="0"/>
              </a:rPr>
              <a:t> </a:t>
            </a:r>
            <a:r>
              <a:rPr lang="es-ES" sz="2200" dirty="0" err="1">
                <a:solidFill>
                  <a:srgbClr val="383333"/>
                </a:solidFill>
                <a:latin typeface="Franklin Gothic Book" panose="020B0503020102020204" pitchFamily="34" charset="0"/>
                <a:cs typeface="Arial" pitchFamily="34" charset="0"/>
              </a:rPr>
              <a:t>users</a:t>
            </a:r>
            <a:r>
              <a:rPr lang="es-ES" sz="2200" dirty="0">
                <a:solidFill>
                  <a:srgbClr val="383333"/>
                </a:solidFill>
                <a:latin typeface="Franklin Gothic Book" panose="020B0503020102020204" pitchFamily="34" charset="0"/>
                <a:cs typeface="Arial" pitchFamily="34" charset="0"/>
              </a:rPr>
              <a:t>.</a:t>
            </a:r>
          </a:p>
          <a:p>
            <a:endParaRPr lang="es-ES" sz="2200" b="1" dirty="0">
              <a:solidFill>
                <a:srgbClr val="383333"/>
              </a:solidFill>
              <a:latin typeface="Franklin Gothic Book" panose="020B0503020102020204" pitchFamily="34" charset="0"/>
              <a:cs typeface="Arial" pitchFamily="34" charset="0"/>
            </a:endParaRPr>
          </a:p>
          <a:p>
            <a:r>
              <a:rPr lang="es-ES" sz="2200" b="1" dirty="0">
                <a:solidFill>
                  <a:srgbClr val="383333"/>
                </a:solidFill>
                <a:latin typeface="Franklin Gothic Book" panose="020B0503020102020204" pitchFamily="34" charset="0"/>
                <a:cs typeface="Arial" pitchFamily="34" charset="0"/>
              </a:rPr>
              <a:t>WEAC0105 </a:t>
            </a:r>
            <a:r>
              <a:rPr lang="es-ES" sz="2200" dirty="0" err="1">
                <a:solidFill>
                  <a:srgbClr val="383333"/>
                </a:solidFill>
                <a:latin typeface="Franklin Gothic Book" panose="020B0503020102020204" pitchFamily="34" charset="0"/>
                <a:cs typeface="Arial" pitchFamily="34" charset="0"/>
              </a:rPr>
              <a:t>Skaathun</a:t>
            </a:r>
            <a:r>
              <a:rPr lang="es-ES" sz="2200" dirty="0">
                <a:solidFill>
                  <a:srgbClr val="383333"/>
                </a:solidFill>
                <a:latin typeface="Franklin Gothic Book" panose="020B0503020102020204" pitchFamily="34" charset="0"/>
                <a:cs typeface="Arial" pitchFamily="34" charset="0"/>
              </a:rPr>
              <a:t> </a:t>
            </a:r>
            <a:r>
              <a:rPr lang="es-ES" sz="2200" dirty="0" err="1">
                <a:solidFill>
                  <a:srgbClr val="383333"/>
                </a:solidFill>
                <a:latin typeface="Franklin Gothic Book" panose="020B0503020102020204" pitchFamily="34" charset="0"/>
                <a:cs typeface="Arial" pitchFamily="34" charset="0"/>
              </a:rPr>
              <a:t>using</a:t>
            </a:r>
            <a:r>
              <a:rPr lang="es-ES" sz="2200" dirty="0">
                <a:solidFill>
                  <a:srgbClr val="383333"/>
                </a:solidFill>
                <a:latin typeface="Franklin Gothic Book" panose="020B0503020102020204" pitchFamily="34" charset="0"/>
                <a:cs typeface="Arial" pitchFamily="34" charset="0"/>
              </a:rPr>
              <a:t> </a:t>
            </a:r>
            <a:r>
              <a:rPr lang="es-ES" sz="2200" dirty="0" err="1">
                <a:solidFill>
                  <a:srgbClr val="383333"/>
                </a:solidFill>
                <a:latin typeface="Franklin Gothic Book" panose="020B0503020102020204" pitchFamily="34" charset="0"/>
                <a:cs typeface="Arial" pitchFamily="34" charset="0"/>
              </a:rPr>
              <a:t>Recency</a:t>
            </a:r>
            <a:r>
              <a:rPr lang="es-ES" sz="2200" dirty="0">
                <a:solidFill>
                  <a:srgbClr val="383333"/>
                </a:solidFill>
                <a:latin typeface="Franklin Gothic Book" panose="020B0503020102020204" pitchFamily="34" charset="0"/>
                <a:cs typeface="Arial" pitchFamily="34" charset="0"/>
              </a:rPr>
              <a:t> and HIV TRACE</a:t>
            </a:r>
          </a:p>
          <a:p>
            <a:endParaRPr lang="es-ES" sz="2200" b="1" dirty="0">
              <a:solidFill>
                <a:srgbClr val="383333"/>
              </a:solidFill>
              <a:latin typeface="Franklin Gothic Book" panose="020B0503020102020204" pitchFamily="34" charset="0"/>
              <a:cs typeface="Arial" pitchFamily="34" charset="0"/>
            </a:endParaRPr>
          </a:p>
          <a:p>
            <a:endParaRPr lang="en-US" sz="2200" dirty="0">
              <a:solidFill>
                <a:srgbClr val="383333"/>
              </a:solidFill>
              <a:latin typeface="Franklin Gothic Book" panose="020B0503020102020204" pitchFamily="34" charset="0"/>
              <a:cs typeface="Arial" pitchFamily="34" charset="0"/>
            </a:endParaRPr>
          </a:p>
        </p:txBody>
      </p:sp>
    </p:spTree>
    <p:extLst>
      <p:ext uri="{BB962C8B-B14F-4D97-AF65-F5344CB8AC3E}">
        <p14:creationId xmlns:p14="http://schemas.microsoft.com/office/powerpoint/2010/main" val="1497615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E4CB6-1BBD-4CB2-AB10-6D4D5986997D}"/>
              </a:ext>
            </a:extLst>
          </p:cNvPr>
          <p:cNvSpPr>
            <a:spLocks noGrp="1"/>
          </p:cNvSpPr>
          <p:nvPr>
            <p:ph type="title"/>
          </p:nvPr>
        </p:nvSpPr>
        <p:spPr/>
        <p:txBody>
          <a:bodyPr>
            <a:normAutofit fontScale="90000"/>
          </a:bodyPr>
          <a:lstStyle/>
          <a:p>
            <a:r>
              <a:rPr lang="es-ES" dirty="0" err="1"/>
              <a:t>The</a:t>
            </a:r>
            <a:r>
              <a:rPr lang="es-ES" dirty="0"/>
              <a:t> </a:t>
            </a:r>
            <a:r>
              <a:rPr lang="es-ES" dirty="0" err="1"/>
              <a:t>labs</a:t>
            </a:r>
            <a:r>
              <a:rPr lang="es-ES" dirty="0"/>
              <a:t> </a:t>
            </a:r>
            <a:r>
              <a:rPr lang="es-ES" dirty="0" err="1"/>
              <a:t>challenges</a:t>
            </a:r>
            <a:r>
              <a:rPr lang="es-ES" dirty="0"/>
              <a:t> </a:t>
            </a:r>
            <a:r>
              <a:rPr lang="es-ES" dirty="0" err="1"/>
              <a:t>of</a:t>
            </a:r>
            <a:r>
              <a:rPr lang="es-ES" dirty="0"/>
              <a:t> </a:t>
            </a:r>
            <a:r>
              <a:rPr lang="es-ES" dirty="0" err="1"/>
              <a:t>PrEP</a:t>
            </a:r>
            <a:r>
              <a:rPr lang="es-ES" dirty="0"/>
              <a:t>: </a:t>
            </a:r>
            <a:r>
              <a:rPr lang="es-ES" dirty="0" err="1"/>
              <a:t>Testing</a:t>
            </a:r>
            <a:r>
              <a:rPr lang="es-ES" dirty="0"/>
              <a:t> and </a:t>
            </a:r>
            <a:r>
              <a:rPr lang="es-ES" dirty="0" err="1"/>
              <a:t>Resistance</a:t>
            </a:r>
            <a:endParaRPr lang="en-US" dirty="0"/>
          </a:p>
        </p:txBody>
      </p:sp>
      <p:sp>
        <p:nvSpPr>
          <p:cNvPr id="3" name="Content Placeholder 2">
            <a:extLst>
              <a:ext uri="{FF2B5EF4-FFF2-40B4-BE49-F238E27FC236}">
                <a16:creationId xmlns:a16="http://schemas.microsoft.com/office/drawing/2014/main" id="{9C475B97-2B3A-4F1B-A4BD-6D571B40F5AC}"/>
              </a:ext>
            </a:extLst>
          </p:cNvPr>
          <p:cNvSpPr>
            <a:spLocks noGrp="1"/>
          </p:cNvSpPr>
          <p:nvPr>
            <p:ph idx="1"/>
          </p:nvPr>
        </p:nvSpPr>
        <p:spPr>
          <a:xfrm>
            <a:off x="1" y="641682"/>
            <a:ext cx="6346798" cy="5484483"/>
          </a:xfrm>
        </p:spPr>
        <p:txBody>
          <a:bodyPr>
            <a:normAutofit/>
          </a:bodyPr>
          <a:lstStyle/>
          <a:p>
            <a:r>
              <a:rPr lang="es-ES" dirty="0"/>
              <a:t>TUSY0202: </a:t>
            </a:r>
            <a:r>
              <a:rPr lang="es-ES" dirty="0" err="1"/>
              <a:t>Serologic</a:t>
            </a:r>
            <a:r>
              <a:rPr lang="es-ES" dirty="0"/>
              <a:t> diagnosis and molecular POC </a:t>
            </a:r>
            <a:r>
              <a:rPr lang="es-ES" dirty="0" err="1"/>
              <a:t>tests</a:t>
            </a:r>
            <a:endParaRPr lang="es-ES" dirty="0"/>
          </a:p>
          <a:p>
            <a:endParaRPr lang="es-ES" dirty="0"/>
          </a:p>
          <a:p>
            <a:r>
              <a:rPr lang="es-ES" dirty="0"/>
              <a:t>TUSY0203: </a:t>
            </a:r>
            <a:r>
              <a:rPr lang="es-ES" dirty="0" err="1"/>
              <a:t>Ambiguous</a:t>
            </a:r>
            <a:r>
              <a:rPr lang="es-ES" dirty="0"/>
              <a:t> test </a:t>
            </a:r>
            <a:r>
              <a:rPr lang="es-ES" dirty="0" err="1"/>
              <a:t>results</a:t>
            </a:r>
            <a:r>
              <a:rPr lang="es-ES" dirty="0"/>
              <a:t> in </a:t>
            </a:r>
            <a:r>
              <a:rPr lang="es-ES" dirty="0" err="1"/>
              <a:t>individuals</a:t>
            </a:r>
            <a:r>
              <a:rPr lang="es-ES" dirty="0"/>
              <a:t> </a:t>
            </a:r>
            <a:r>
              <a:rPr lang="es-ES" dirty="0" err="1"/>
              <a:t>during</a:t>
            </a:r>
            <a:r>
              <a:rPr lang="es-ES" dirty="0"/>
              <a:t> </a:t>
            </a:r>
            <a:r>
              <a:rPr lang="es-ES" dirty="0" err="1"/>
              <a:t>PrEP</a:t>
            </a:r>
            <a:endParaRPr lang="es-ES" dirty="0"/>
          </a:p>
          <a:p>
            <a:endParaRPr lang="es-ES" dirty="0"/>
          </a:p>
          <a:p>
            <a:r>
              <a:rPr lang="es-ES" dirty="0"/>
              <a:t>TUSY0205: </a:t>
            </a:r>
            <a:r>
              <a:rPr lang="es-ES" dirty="0" err="1"/>
              <a:t>Low</a:t>
            </a:r>
            <a:r>
              <a:rPr lang="es-ES" dirty="0"/>
              <a:t> </a:t>
            </a:r>
            <a:r>
              <a:rPr lang="es-ES" dirty="0" err="1"/>
              <a:t>isk</a:t>
            </a:r>
            <a:r>
              <a:rPr lang="es-ES" dirty="0"/>
              <a:t> of </a:t>
            </a:r>
            <a:r>
              <a:rPr lang="es-ES" dirty="0" err="1"/>
              <a:t>resistance</a:t>
            </a:r>
            <a:r>
              <a:rPr lang="es-ES" dirty="0"/>
              <a:t>, </a:t>
            </a:r>
            <a:r>
              <a:rPr lang="es-ES" dirty="0" err="1"/>
              <a:t>conside</a:t>
            </a:r>
            <a:r>
              <a:rPr lang="es-ES" dirty="0"/>
              <a:t> in </a:t>
            </a:r>
            <a:r>
              <a:rPr lang="es-ES" dirty="0" err="1"/>
              <a:t>areas</a:t>
            </a:r>
            <a:r>
              <a:rPr lang="es-ES" dirty="0"/>
              <a:t> </a:t>
            </a:r>
            <a:r>
              <a:rPr lang="es-ES" dirty="0" err="1"/>
              <a:t>with</a:t>
            </a:r>
            <a:r>
              <a:rPr lang="es-ES" dirty="0"/>
              <a:t> </a:t>
            </a:r>
            <a:r>
              <a:rPr lang="es-ES" dirty="0" err="1"/>
              <a:t>high</a:t>
            </a:r>
            <a:r>
              <a:rPr lang="es-ES" dirty="0"/>
              <a:t> </a:t>
            </a:r>
            <a:r>
              <a:rPr lang="es-ES" dirty="0" err="1"/>
              <a:t>prevalence</a:t>
            </a:r>
            <a:r>
              <a:rPr lang="es-ES" dirty="0"/>
              <a:t> of K65R. </a:t>
            </a:r>
            <a:r>
              <a:rPr lang="es-ES" dirty="0" err="1"/>
              <a:t>Tails</a:t>
            </a:r>
            <a:r>
              <a:rPr lang="es-ES" dirty="0"/>
              <a:t> in </a:t>
            </a:r>
            <a:r>
              <a:rPr lang="es-ES" dirty="0" err="1"/>
              <a:t>long</a:t>
            </a:r>
            <a:r>
              <a:rPr lang="es-ES" dirty="0"/>
              <a:t> </a:t>
            </a:r>
            <a:r>
              <a:rPr lang="es-ES" dirty="0" err="1"/>
              <a:t>acting</a:t>
            </a:r>
            <a:r>
              <a:rPr lang="es-ES" dirty="0"/>
              <a:t> (CAB, RIL). </a:t>
            </a:r>
            <a:endParaRPr lang="en-US" dirty="0"/>
          </a:p>
        </p:txBody>
      </p:sp>
      <p:pic>
        <p:nvPicPr>
          <p:cNvPr id="6" name="Picture 5">
            <a:extLst>
              <a:ext uri="{FF2B5EF4-FFF2-40B4-BE49-F238E27FC236}">
                <a16:creationId xmlns:a16="http://schemas.microsoft.com/office/drawing/2014/main" id="{6708CF12-8269-473E-AAF5-718BFAD1BEA1}"/>
              </a:ext>
            </a:extLst>
          </p:cNvPr>
          <p:cNvPicPr>
            <a:picLocks noChangeAspect="1"/>
          </p:cNvPicPr>
          <p:nvPr/>
        </p:nvPicPr>
        <p:blipFill>
          <a:blip r:embed="rId3"/>
          <a:stretch>
            <a:fillRect/>
          </a:stretch>
        </p:blipFill>
        <p:spPr>
          <a:xfrm>
            <a:off x="6346798" y="2697793"/>
            <a:ext cx="5634985" cy="3174374"/>
          </a:xfrm>
          <a:prstGeom prst="rect">
            <a:avLst/>
          </a:prstGeom>
        </p:spPr>
      </p:pic>
      <p:sp>
        <p:nvSpPr>
          <p:cNvPr id="7" name="Rectangle 6">
            <a:extLst>
              <a:ext uri="{FF2B5EF4-FFF2-40B4-BE49-F238E27FC236}">
                <a16:creationId xmlns:a16="http://schemas.microsoft.com/office/drawing/2014/main" id="{A84C58BB-7D61-4B54-8454-E89094177474}"/>
              </a:ext>
            </a:extLst>
          </p:cNvPr>
          <p:cNvSpPr/>
          <p:nvPr/>
        </p:nvSpPr>
        <p:spPr>
          <a:xfrm>
            <a:off x="7388859" y="3277446"/>
            <a:ext cx="3767667" cy="15832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dirty="0" err="1"/>
              <a:t>Call</a:t>
            </a:r>
            <a:r>
              <a:rPr lang="es-ES" sz="3600" dirty="0"/>
              <a:t> </a:t>
            </a:r>
            <a:r>
              <a:rPr lang="es-ES" sz="3600" dirty="0" err="1"/>
              <a:t>Dr</a:t>
            </a:r>
            <a:r>
              <a:rPr lang="es-ES" sz="3600" dirty="0"/>
              <a:t> Molina !!!!!</a:t>
            </a:r>
            <a:endParaRPr lang="en-US" sz="3600" dirty="0"/>
          </a:p>
        </p:txBody>
      </p:sp>
      <p:pic>
        <p:nvPicPr>
          <p:cNvPr id="5" name="Picture 4">
            <a:extLst>
              <a:ext uri="{FF2B5EF4-FFF2-40B4-BE49-F238E27FC236}">
                <a16:creationId xmlns:a16="http://schemas.microsoft.com/office/drawing/2014/main" id="{79C610F8-1BF1-490B-BBC2-D2D99DC7D6D3}"/>
              </a:ext>
            </a:extLst>
          </p:cNvPr>
          <p:cNvPicPr>
            <a:picLocks noChangeAspect="1"/>
          </p:cNvPicPr>
          <p:nvPr/>
        </p:nvPicPr>
        <p:blipFill>
          <a:blip r:embed="rId4"/>
          <a:stretch>
            <a:fillRect/>
          </a:stretch>
        </p:blipFill>
        <p:spPr>
          <a:xfrm>
            <a:off x="6344888" y="722196"/>
            <a:ext cx="1703210" cy="1718834"/>
          </a:xfrm>
          <a:prstGeom prst="rect">
            <a:avLst/>
          </a:prstGeom>
        </p:spPr>
      </p:pic>
      <p:pic>
        <p:nvPicPr>
          <p:cNvPr id="1026" name="Picture 2" descr="Resultado de imagen para cepheid viral load">
            <a:extLst>
              <a:ext uri="{FF2B5EF4-FFF2-40B4-BE49-F238E27FC236}">
                <a16:creationId xmlns:a16="http://schemas.microsoft.com/office/drawing/2014/main" id="{D6DEC0AC-2A80-4E8C-80EB-6B2F8A235B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6189" y="820445"/>
            <a:ext cx="1630267" cy="151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64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112C-3D00-4043-8FC5-FBEA9494251C}"/>
              </a:ext>
            </a:extLst>
          </p:cNvPr>
          <p:cNvSpPr>
            <a:spLocks noGrp="1"/>
          </p:cNvSpPr>
          <p:nvPr>
            <p:ph type="title"/>
          </p:nvPr>
        </p:nvSpPr>
        <p:spPr/>
        <p:txBody>
          <a:bodyPr>
            <a:normAutofit fontScale="90000"/>
          </a:bodyPr>
          <a:lstStyle/>
          <a:p>
            <a:r>
              <a:rPr lang="es-ES" dirty="0"/>
              <a:t>TUAC0404: </a:t>
            </a:r>
            <a:r>
              <a:rPr lang="es-ES" dirty="0" err="1"/>
              <a:t>Same</a:t>
            </a:r>
            <a:r>
              <a:rPr lang="es-ES" dirty="0"/>
              <a:t> </a:t>
            </a:r>
            <a:r>
              <a:rPr lang="es-ES" dirty="0" err="1"/>
              <a:t>day</a:t>
            </a:r>
            <a:r>
              <a:rPr lang="es-ES" dirty="0"/>
              <a:t> </a:t>
            </a:r>
            <a:r>
              <a:rPr lang="es-ES" dirty="0" err="1"/>
              <a:t>PrEP</a:t>
            </a:r>
            <a:r>
              <a:rPr lang="es-ES" dirty="0"/>
              <a:t>: </a:t>
            </a:r>
            <a:r>
              <a:rPr lang="es-ES" dirty="0" err="1"/>
              <a:t>ImPrEP</a:t>
            </a:r>
            <a:r>
              <a:rPr lang="es-ES" dirty="0"/>
              <a:t> </a:t>
            </a:r>
            <a:r>
              <a:rPr lang="es-ES" dirty="0" err="1"/>
              <a:t>Study</a:t>
            </a:r>
            <a:endParaRPr lang="en-US" dirty="0"/>
          </a:p>
        </p:txBody>
      </p:sp>
      <p:sp>
        <p:nvSpPr>
          <p:cNvPr id="19" name="Content Placeholder 18">
            <a:extLst>
              <a:ext uri="{FF2B5EF4-FFF2-40B4-BE49-F238E27FC236}">
                <a16:creationId xmlns:a16="http://schemas.microsoft.com/office/drawing/2014/main" id="{A87DDA22-2715-497F-9A86-961017CC1EE6}"/>
              </a:ext>
            </a:extLst>
          </p:cNvPr>
          <p:cNvSpPr>
            <a:spLocks noGrp="1"/>
          </p:cNvSpPr>
          <p:nvPr>
            <p:ph idx="1"/>
          </p:nvPr>
        </p:nvSpPr>
        <p:spPr>
          <a:xfrm>
            <a:off x="239784" y="727634"/>
            <a:ext cx="6761596" cy="3297858"/>
          </a:xfrm>
          <a:solidFill>
            <a:schemeClr val="accent1">
              <a:lumMod val="20000"/>
              <a:lumOff val="80000"/>
            </a:schemeClr>
          </a:solidFill>
        </p:spPr>
        <p:txBody>
          <a:bodyPr>
            <a:normAutofit fontScale="92500" lnSpcReduction="20000"/>
          </a:bodyPr>
          <a:lstStyle/>
          <a:p>
            <a:pPr marL="182880" algn="just">
              <a:lnSpc>
                <a:spcPct val="150000"/>
              </a:lnSpc>
              <a:spcBef>
                <a:spcPts val="0"/>
              </a:spcBef>
              <a:buClr>
                <a:srgbClr val="27348B"/>
              </a:buClr>
              <a:buFont typeface="Wingdings" charset="2"/>
              <a:buChar char="§"/>
            </a:pPr>
            <a:r>
              <a:rPr lang="es-ES" sz="2400" dirty="0"/>
              <a:t>30 </a:t>
            </a:r>
            <a:r>
              <a:rPr lang="es-ES" sz="2400" dirty="0" err="1"/>
              <a:t>sites</a:t>
            </a:r>
            <a:r>
              <a:rPr lang="es-ES" sz="2400" dirty="0"/>
              <a:t> in BRA-PER-MEX </a:t>
            </a:r>
          </a:p>
          <a:p>
            <a:pPr marL="182880" algn="just">
              <a:lnSpc>
                <a:spcPct val="150000"/>
              </a:lnSpc>
              <a:spcBef>
                <a:spcPts val="0"/>
              </a:spcBef>
              <a:buClr>
                <a:srgbClr val="27348B"/>
              </a:buClr>
              <a:buFont typeface="Wingdings" charset="2"/>
              <a:buChar char="§"/>
            </a:pPr>
            <a:r>
              <a:rPr lang="en-US" sz="2400" dirty="0"/>
              <a:t>High prevalence of STI at screening.  </a:t>
            </a:r>
          </a:p>
          <a:p>
            <a:pPr marL="182880" algn="just">
              <a:lnSpc>
                <a:spcPct val="150000"/>
              </a:lnSpc>
              <a:spcBef>
                <a:spcPts val="0"/>
              </a:spcBef>
              <a:buClr>
                <a:srgbClr val="27348B"/>
              </a:buClr>
              <a:buFont typeface="Wingdings" charset="2"/>
              <a:buChar char="§"/>
            </a:pPr>
            <a:r>
              <a:rPr lang="en-US" sz="2400" dirty="0"/>
              <a:t>Important differences between countries that could impact outcomes (gender, alcohol,  drug use, sex work, reasons for attendance). </a:t>
            </a:r>
          </a:p>
          <a:p>
            <a:pPr marL="182880" algn="just">
              <a:lnSpc>
                <a:spcPct val="150000"/>
              </a:lnSpc>
              <a:spcBef>
                <a:spcPts val="0"/>
              </a:spcBef>
              <a:buClr>
                <a:srgbClr val="27348B"/>
              </a:buClr>
              <a:buFont typeface="Wingdings" charset="2"/>
              <a:buChar char="§"/>
            </a:pPr>
            <a:r>
              <a:rPr lang="en-US" sz="2400" dirty="0"/>
              <a:t>Intervention feasible and safe.</a:t>
            </a:r>
            <a:endParaRPr lang="en-US" sz="2400" spc="-50" dirty="0"/>
          </a:p>
          <a:p>
            <a:pPr marL="182880" algn="just">
              <a:lnSpc>
                <a:spcPct val="150000"/>
              </a:lnSpc>
              <a:spcBef>
                <a:spcPts val="0"/>
              </a:spcBef>
              <a:buClr>
                <a:srgbClr val="27348B"/>
              </a:buClr>
              <a:buFont typeface="Wingdings" charset="2"/>
              <a:buChar char="§"/>
            </a:pPr>
            <a:r>
              <a:rPr lang="en-US" sz="2400" spc="-50" dirty="0"/>
              <a:t>Lower retention in TGW and adolescents</a:t>
            </a:r>
          </a:p>
          <a:p>
            <a:pPr marL="182880" algn="just">
              <a:lnSpc>
                <a:spcPct val="150000"/>
              </a:lnSpc>
              <a:spcBef>
                <a:spcPts val="0"/>
              </a:spcBef>
              <a:buClr>
                <a:srgbClr val="27348B"/>
              </a:buClr>
              <a:buFont typeface="Wingdings" charset="2"/>
              <a:buChar char="§"/>
            </a:pPr>
            <a:endParaRPr lang="es-ES" sz="2400" dirty="0"/>
          </a:p>
          <a:p>
            <a:pPr marL="182880">
              <a:spcBef>
                <a:spcPts val="0"/>
              </a:spcBef>
            </a:pPr>
            <a:endParaRPr lang="es-ES" sz="2400" dirty="0"/>
          </a:p>
          <a:p>
            <a:pPr marL="182880">
              <a:spcBef>
                <a:spcPts val="0"/>
              </a:spcBef>
            </a:pPr>
            <a:endParaRPr lang="en-US" sz="2400" dirty="0"/>
          </a:p>
        </p:txBody>
      </p:sp>
      <p:pic>
        <p:nvPicPr>
          <p:cNvPr id="21" name="Picture 20">
            <a:extLst>
              <a:ext uri="{FF2B5EF4-FFF2-40B4-BE49-F238E27FC236}">
                <a16:creationId xmlns:a16="http://schemas.microsoft.com/office/drawing/2014/main" id="{30F115CC-DAF9-4A78-B4E7-F1762140FBA7}"/>
              </a:ext>
            </a:extLst>
          </p:cNvPr>
          <p:cNvPicPr>
            <a:picLocks noChangeAspect="1"/>
          </p:cNvPicPr>
          <p:nvPr/>
        </p:nvPicPr>
        <p:blipFill rotWithShape="1">
          <a:blip r:embed="rId3"/>
          <a:srcRect t="-1550" r="39247"/>
          <a:stretch/>
        </p:blipFill>
        <p:spPr>
          <a:xfrm>
            <a:off x="7103805" y="3911779"/>
            <a:ext cx="5126159" cy="2969082"/>
          </a:xfrm>
          <a:prstGeom prst="rect">
            <a:avLst/>
          </a:prstGeom>
        </p:spPr>
      </p:pic>
      <p:pic>
        <p:nvPicPr>
          <p:cNvPr id="28" name="Picture 27">
            <a:extLst>
              <a:ext uri="{FF2B5EF4-FFF2-40B4-BE49-F238E27FC236}">
                <a16:creationId xmlns:a16="http://schemas.microsoft.com/office/drawing/2014/main" id="{93471C09-5060-4245-AFAE-F986C740AE3F}"/>
              </a:ext>
            </a:extLst>
          </p:cNvPr>
          <p:cNvPicPr>
            <a:picLocks noChangeAspect="1"/>
          </p:cNvPicPr>
          <p:nvPr/>
        </p:nvPicPr>
        <p:blipFill rotWithShape="1">
          <a:blip r:embed="rId4"/>
          <a:srcRect t="12793" b="51783"/>
          <a:stretch/>
        </p:blipFill>
        <p:spPr>
          <a:xfrm>
            <a:off x="51865" y="4724949"/>
            <a:ext cx="3465394" cy="1293611"/>
          </a:xfrm>
          <a:prstGeom prst="rect">
            <a:avLst/>
          </a:prstGeom>
        </p:spPr>
      </p:pic>
      <p:pic>
        <p:nvPicPr>
          <p:cNvPr id="31" name="Picture 30">
            <a:extLst>
              <a:ext uri="{FF2B5EF4-FFF2-40B4-BE49-F238E27FC236}">
                <a16:creationId xmlns:a16="http://schemas.microsoft.com/office/drawing/2014/main" id="{DD6DE14C-ADF2-4004-AA07-AE1841BFE1BB}"/>
              </a:ext>
            </a:extLst>
          </p:cNvPr>
          <p:cNvPicPr>
            <a:picLocks noChangeAspect="1"/>
          </p:cNvPicPr>
          <p:nvPr/>
        </p:nvPicPr>
        <p:blipFill rotWithShape="1">
          <a:blip r:embed="rId5"/>
          <a:srcRect t="49251" b="10871"/>
          <a:stretch/>
        </p:blipFill>
        <p:spPr>
          <a:xfrm>
            <a:off x="3388638" y="4643620"/>
            <a:ext cx="3465394" cy="1456267"/>
          </a:xfrm>
          <a:prstGeom prst="rect">
            <a:avLst/>
          </a:prstGeom>
        </p:spPr>
      </p:pic>
      <p:pic>
        <p:nvPicPr>
          <p:cNvPr id="32" name="Picture 31">
            <a:extLst>
              <a:ext uri="{FF2B5EF4-FFF2-40B4-BE49-F238E27FC236}">
                <a16:creationId xmlns:a16="http://schemas.microsoft.com/office/drawing/2014/main" id="{C3CDC2FC-07BD-40F5-9A7E-1F5CF2346994}"/>
              </a:ext>
            </a:extLst>
          </p:cNvPr>
          <p:cNvPicPr>
            <a:picLocks noChangeAspect="1"/>
          </p:cNvPicPr>
          <p:nvPr/>
        </p:nvPicPr>
        <p:blipFill rotWithShape="1">
          <a:blip r:embed="rId5"/>
          <a:srcRect t="89791"/>
          <a:stretch/>
        </p:blipFill>
        <p:spPr>
          <a:xfrm>
            <a:off x="133831" y="4235065"/>
            <a:ext cx="4987504" cy="512585"/>
          </a:xfrm>
          <a:prstGeom prst="rect">
            <a:avLst/>
          </a:prstGeom>
        </p:spPr>
      </p:pic>
      <p:pic>
        <p:nvPicPr>
          <p:cNvPr id="18" name="Picture 17">
            <a:extLst>
              <a:ext uri="{FF2B5EF4-FFF2-40B4-BE49-F238E27FC236}">
                <a16:creationId xmlns:a16="http://schemas.microsoft.com/office/drawing/2014/main" id="{330397DF-1A3E-462F-B5A1-363AA7688A3F}"/>
              </a:ext>
            </a:extLst>
          </p:cNvPr>
          <p:cNvPicPr>
            <a:picLocks noChangeAspect="1"/>
          </p:cNvPicPr>
          <p:nvPr/>
        </p:nvPicPr>
        <p:blipFill>
          <a:blip r:embed="rId6"/>
          <a:stretch>
            <a:fillRect/>
          </a:stretch>
        </p:blipFill>
        <p:spPr>
          <a:xfrm>
            <a:off x="7001380" y="910546"/>
            <a:ext cx="5190620" cy="3001233"/>
          </a:xfrm>
          <a:prstGeom prst="rect">
            <a:avLst/>
          </a:prstGeom>
        </p:spPr>
      </p:pic>
    </p:spTree>
    <p:extLst>
      <p:ext uri="{BB962C8B-B14F-4D97-AF65-F5344CB8AC3E}">
        <p14:creationId xmlns:p14="http://schemas.microsoft.com/office/powerpoint/2010/main" val="248465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8D93-9FD1-474D-8184-8CD5A40BC98C}"/>
              </a:ext>
            </a:extLst>
          </p:cNvPr>
          <p:cNvSpPr>
            <a:spLocks noGrp="1"/>
          </p:cNvSpPr>
          <p:nvPr>
            <p:ph type="title"/>
          </p:nvPr>
        </p:nvSpPr>
        <p:spPr/>
        <p:txBody>
          <a:bodyPr>
            <a:normAutofit fontScale="90000"/>
          </a:bodyPr>
          <a:lstStyle/>
          <a:p>
            <a:r>
              <a:rPr lang="es-ES" dirty="0"/>
              <a:t>News in </a:t>
            </a:r>
            <a:r>
              <a:rPr lang="es-ES" dirty="0" err="1"/>
              <a:t>Biomedical</a:t>
            </a:r>
            <a:r>
              <a:rPr lang="es-ES" dirty="0"/>
              <a:t> </a:t>
            </a:r>
            <a:r>
              <a:rPr lang="es-ES" dirty="0" err="1"/>
              <a:t>Prevention</a:t>
            </a:r>
            <a:endParaRPr lang="en-US" dirty="0"/>
          </a:p>
        </p:txBody>
      </p:sp>
      <p:sp>
        <p:nvSpPr>
          <p:cNvPr id="3" name="Content Placeholder 2">
            <a:extLst>
              <a:ext uri="{FF2B5EF4-FFF2-40B4-BE49-F238E27FC236}">
                <a16:creationId xmlns:a16="http://schemas.microsoft.com/office/drawing/2014/main" id="{45545054-2B95-4B54-A044-0B3C6D2C13A0}"/>
              </a:ext>
            </a:extLst>
          </p:cNvPr>
          <p:cNvSpPr>
            <a:spLocks noGrp="1"/>
          </p:cNvSpPr>
          <p:nvPr>
            <p:ph idx="1"/>
          </p:nvPr>
        </p:nvSpPr>
        <p:spPr>
          <a:xfrm>
            <a:off x="311187" y="1009231"/>
            <a:ext cx="7439019" cy="2255677"/>
          </a:xfrm>
        </p:spPr>
        <p:txBody>
          <a:bodyPr>
            <a:noAutofit/>
          </a:bodyPr>
          <a:lstStyle/>
          <a:p>
            <a:r>
              <a:rPr lang="es-ES" sz="2700" dirty="0"/>
              <a:t>TUAC0401: </a:t>
            </a:r>
            <a:r>
              <a:rPr lang="es-ES" sz="2700" dirty="0" err="1"/>
              <a:t>Islatravir</a:t>
            </a:r>
            <a:r>
              <a:rPr lang="es-ES" sz="2700" dirty="0"/>
              <a:t> (MK-8591) </a:t>
            </a:r>
            <a:r>
              <a:rPr lang="es-ES" sz="2700" dirty="0" err="1"/>
              <a:t>implant</a:t>
            </a:r>
            <a:r>
              <a:rPr lang="es-ES" sz="2700" dirty="0"/>
              <a:t> (similar </a:t>
            </a:r>
            <a:r>
              <a:rPr lang="es-ES" sz="2700" dirty="0" err="1"/>
              <a:t>to</a:t>
            </a:r>
            <a:r>
              <a:rPr lang="es-ES" sz="2700" dirty="0"/>
              <a:t> </a:t>
            </a:r>
            <a:r>
              <a:rPr lang="es-ES" sz="2700" dirty="0" err="1"/>
              <a:t>Nexplanon</a:t>
            </a:r>
            <a:r>
              <a:rPr lang="es-ES" sz="2700" dirty="0"/>
              <a:t>®) </a:t>
            </a:r>
            <a:r>
              <a:rPr lang="es-ES" sz="2700" dirty="0" err="1"/>
              <a:t>tested</a:t>
            </a:r>
            <a:r>
              <a:rPr lang="es-ES" sz="2700" dirty="0"/>
              <a:t> in 16 </a:t>
            </a:r>
            <a:r>
              <a:rPr lang="es-ES" sz="2700" dirty="0" err="1"/>
              <a:t>healthy</a:t>
            </a:r>
            <a:r>
              <a:rPr lang="es-ES" sz="2700" dirty="0"/>
              <a:t> </a:t>
            </a:r>
            <a:r>
              <a:rPr lang="es-ES" sz="2700" dirty="0" err="1"/>
              <a:t>individuals</a:t>
            </a:r>
            <a:r>
              <a:rPr lang="es-ES" sz="2700" dirty="0"/>
              <a:t> </a:t>
            </a:r>
            <a:r>
              <a:rPr lang="es-ES" sz="2700" dirty="0" err="1"/>
              <a:t>with</a:t>
            </a:r>
            <a:r>
              <a:rPr lang="es-ES" sz="2700" dirty="0"/>
              <a:t> 2 doses (54 and 62mg). </a:t>
            </a:r>
            <a:r>
              <a:rPr lang="es-ES" sz="2700" dirty="0" err="1"/>
              <a:t>The</a:t>
            </a:r>
            <a:r>
              <a:rPr lang="es-ES" sz="2700" dirty="0"/>
              <a:t> </a:t>
            </a:r>
            <a:r>
              <a:rPr lang="es-ES" sz="2700" dirty="0" err="1"/>
              <a:t>higher</a:t>
            </a:r>
            <a:r>
              <a:rPr lang="es-ES" sz="2700" dirty="0"/>
              <a:t> doce </a:t>
            </a:r>
            <a:r>
              <a:rPr lang="es-ES" sz="2700" dirty="0" err="1"/>
              <a:t>achieved</a:t>
            </a:r>
            <a:r>
              <a:rPr lang="es-ES" sz="2700" dirty="0"/>
              <a:t> </a:t>
            </a:r>
            <a:r>
              <a:rPr lang="es-ES" sz="2700" dirty="0" err="1"/>
              <a:t>protective</a:t>
            </a:r>
            <a:r>
              <a:rPr lang="es-ES" sz="2700" dirty="0"/>
              <a:t> </a:t>
            </a:r>
            <a:r>
              <a:rPr lang="es-ES" sz="2700" dirty="0" err="1"/>
              <a:t>concentrations</a:t>
            </a:r>
            <a:r>
              <a:rPr lang="es-ES" sz="2700" dirty="0"/>
              <a:t> </a:t>
            </a:r>
            <a:r>
              <a:rPr lang="es-ES" sz="2700" dirty="0" err="1"/>
              <a:t>for</a:t>
            </a:r>
            <a:r>
              <a:rPr lang="es-ES" sz="2700" dirty="0"/>
              <a:t> at </a:t>
            </a:r>
            <a:r>
              <a:rPr lang="es-ES" sz="2700" dirty="0" err="1"/>
              <a:t>least</a:t>
            </a:r>
            <a:r>
              <a:rPr lang="es-ES" sz="2700" dirty="0"/>
              <a:t> 1 </a:t>
            </a:r>
            <a:r>
              <a:rPr lang="es-ES" sz="2700" dirty="0" err="1"/>
              <a:t>year</a:t>
            </a:r>
            <a:r>
              <a:rPr lang="es-ES" sz="2700" dirty="0"/>
              <a:t>.  </a:t>
            </a:r>
            <a:r>
              <a:rPr lang="es-ES" sz="2700" dirty="0" err="1"/>
              <a:t>Well</a:t>
            </a:r>
            <a:r>
              <a:rPr lang="es-ES" sz="2700" dirty="0"/>
              <a:t> </a:t>
            </a:r>
            <a:r>
              <a:rPr lang="es-ES" sz="2700" dirty="0" err="1"/>
              <a:t>tolerated</a:t>
            </a:r>
            <a:r>
              <a:rPr lang="es-ES" sz="2700" dirty="0"/>
              <a:t>, </a:t>
            </a:r>
            <a:endParaRPr lang="en-US" sz="2700" dirty="0"/>
          </a:p>
        </p:txBody>
      </p:sp>
      <p:pic>
        <p:nvPicPr>
          <p:cNvPr id="6" name="Picture 5">
            <a:extLst>
              <a:ext uri="{FF2B5EF4-FFF2-40B4-BE49-F238E27FC236}">
                <a16:creationId xmlns:a16="http://schemas.microsoft.com/office/drawing/2014/main" id="{6A473CC8-09F3-4AA1-AA0D-A873522C59B8}"/>
              </a:ext>
            </a:extLst>
          </p:cNvPr>
          <p:cNvPicPr>
            <a:picLocks noChangeAspect="1"/>
          </p:cNvPicPr>
          <p:nvPr/>
        </p:nvPicPr>
        <p:blipFill>
          <a:blip r:embed="rId3"/>
          <a:stretch>
            <a:fillRect/>
          </a:stretch>
        </p:blipFill>
        <p:spPr>
          <a:xfrm>
            <a:off x="7615403" y="1009231"/>
            <a:ext cx="4342230" cy="2623428"/>
          </a:xfrm>
          <a:prstGeom prst="rect">
            <a:avLst/>
          </a:prstGeom>
        </p:spPr>
      </p:pic>
      <p:sp>
        <p:nvSpPr>
          <p:cNvPr id="9" name="Content Placeholder 2">
            <a:extLst>
              <a:ext uri="{FF2B5EF4-FFF2-40B4-BE49-F238E27FC236}">
                <a16:creationId xmlns:a16="http://schemas.microsoft.com/office/drawing/2014/main" id="{73B4AD26-5A4F-4449-A6C0-BF6EDC82D3B7}"/>
              </a:ext>
            </a:extLst>
          </p:cNvPr>
          <p:cNvSpPr txBox="1">
            <a:spLocks/>
          </p:cNvSpPr>
          <p:nvPr/>
        </p:nvSpPr>
        <p:spPr>
          <a:xfrm>
            <a:off x="75111" y="3825356"/>
            <a:ext cx="7042258" cy="28639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2400" dirty="0"/>
              <a:t>TUAC0403: DISCOVER Trial post hoc </a:t>
            </a:r>
            <a:r>
              <a:rPr lang="es-ES" sz="2400" dirty="0" err="1"/>
              <a:t>analysis</a:t>
            </a:r>
            <a:r>
              <a:rPr lang="es-ES" sz="2400" dirty="0"/>
              <a:t>.</a:t>
            </a:r>
          </a:p>
          <a:p>
            <a:r>
              <a:rPr lang="es-ES" sz="2400" dirty="0"/>
              <a:t>No </a:t>
            </a:r>
            <a:r>
              <a:rPr lang="es-ES" sz="2400" dirty="0" err="1"/>
              <a:t>difference</a:t>
            </a:r>
            <a:r>
              <a:rPr lang="es-ES" sz="2400" dirty="0"/>
              <a:t> </a:t>
            </a:r>
            <a:r>
              <a:rPr lang="es-ES" sz="2400" dirty="0" err="1"/>
              <a:t>between</a:t>
            </a:r>
            <a:r>
              <a:rPr lang="es-ES" sz="2400" dirty="0"/>
              <a:t> </a:t>
            </a:r>
            <a:r>
              <a:rPr lang="es-ES" sz="2400" dirty="0" err="1"/>
              <a:t>arms</a:t>
            </a:r>
            <a:r>
              <a:rPr lang="es-ES" sz="2400" dirty="0"/>
              <a:t> </a:t>
            </a:r>
            <a:r>
              <a:rPr lang="es-ES" sz="2400" dirty="0" err="1"/>
              <a:t>of</a:t>
            </a:r>
            <a:r>
              <a:rPr lang="es-ES" sz="2400" dirty="0"/>
              <a:t> HIV </a:t>
            </a:r>
            <a:r>
              <a:rPr lang="es-ES" sz="2400" dirty="0" err="1"/>
              <a:t>risk</a:t>
            </a:r>
            <a:r>
              <a:rPr lang="es-ES" sz="2400" dirty="0"/>
              <a:t>, </a:t>
            </a:r>
            <a:r>
              <a:rPr lang="es-ES" sz="2400" dirty="0" err="1"/>
              <a:t>STIs</a:t>
            </a:r>
            <a:r>
              <a:rPr lang="es-ES" sz="2400" dirty="0"/>
              <a:t> </a:t>
            </a:r>
            <a:r>
              <a:rPr lang="es-ES" sz="2400" dirty="0" err="1"/>
              <a:t>or</a:t>
            </a:r>
            <a:r>
              <a:rPr lang="es-ES" sz="2400" dirty="0"/>
              <a:t> </a:t>
            </a:r>
            <a:r>
              <a:rPr lang="es-ES" sz="2400" dirty="0" err="1"/>
              <a:t>adherence</a:t>
            </a:r>
            <a:r>
              <a:rPr lang="es-ES" sz="2400" dirty="0"/>
              <a:t>. </a:t>
            </a:r>
          </a:p>
          <a:p>
            <a:r>
              <a:rPr lang="es-ES" sz="2400" dirty="0"/>
              <a:t>PK </a:t>
            </a:r>
            <a:r>
              <a:rPr lang="es-ES" sz="2400" dirty="0" err="1"/>
              <a:t>analysis</a:t>
            </a:r>
            <a:r>
              <a:rPr lang="es-ES" sz="2400" dirty="0"/>
              <a:t> </a:t>
            </a:r>
            <a:r>
              <a:rPr lang="es-ES" sz="2400" dirty="0" err="1"/>
              <a:t>showed</a:t>
            </a:r>
            <a:r>
              <a:rPr lang="es-ES" sz="2400" dirty="0"/>
              <a:t> </a:t>
            </a:r>
            <a:r>
              <a:rPr lang="es-ES" sz="2400" dirty="0" err="1"/>
              <a:t>better</a:t>
            </a:r>
            <a:r>
              <a:rPr lang="es-ES" sz="2400" dirty="0"/>
              <a:t> PBMC </a:t>
            </a:r>
            <a:r>
              <a:rPr lang="es-ES" sz="2400" dirty="0" err="1"/>
              <a:t>levels</a:t>
            </a:r>
            <a:r>
              <a:rPr lang="es-ES" sz="2400" dirty="0"/>
              <a:t>, </a:t>
            </a:r>
            <a:r>
              <a:rPr lang="es-ES" sz="2400" dirty="0" err="1"/>
              <a:t>rapid</a:t>
            </a:r>
            <a:r>
              <a:rPr lang="es-ES" sz="2400" dirty="0"/>
              <a:t> </a:t>
            </a:r>
            <a:r>
              <a:rPr lang="es-ES" sz="2400" dirty="0" err="1"/>
              <a:t>onset</a:t>
            </a:r>
            <a:r>
              <a:rPr lang="es-ES" sz="2400" dirty="0"/>
              <a:t> and </a:t>
            </a:r>
            <a:r>
              <a:rPr lang="es-ES" sz="2400" dirty="0" err="1"/>
              <a:t>longer</a:t>
            </a:r>
            <a:r>
              <a:rPr lang="es-ES" sz="2400" dirty="0"/>
              <a:t> </a:t>
            </a:r>
            <a:r>
              <a:rPr lang="es-ES" sz="2400" dirty="0" err="1"/>
              <a:t>duration</a:t>
            </a:r>
            <a:r>
              <a:rPr lang="es-ES" sz="2400" dirty="0"/>
              <a:t> </a:t>
            </a:r>
            <a:r>
              <a:rPr lang="es-ES" sz="2400" dirty="0" err="1"/>
              <a:t>of</a:t>
            </a:r>
            <a:r>
              <a:rPr lang="es-ES" sz="2400" dirty="0"/>
              <a:t> </a:t>
            </a:r>
            <a:r>
              <a:rPr lang="es-ES" sz="2400" dirty="0" err="1"/>
              <a:t>protective</a:t>
            </a:r>
            <a:r>
              <a:rPr lang="es-ES" sz="2400" dirty="0"/>
              <a:t> </a:t>
            </a:r>
            <a:r>
              <a:rPr lang="es-ES" sz="2400" dirty="0" err="1"/>
              <a:t>levels</a:t>
            </a:r>
            <a:r>
              <a:rPr lang="es-ES" sz="2400" dirty="0"/>
              <a:t>. </a:t>
            </a:r>
            <a:endParaRPr lang="en-US" sz="2400" dirty="0"/>
          </a:p>
        </p:txBody>
      </p:sp>
      <p:pic>
        <p:nvPicPr>
          <p:cNvPr id="11" name="Picture 10">
            <a:extLst>
              <a:ext uri="{FF2B5EF4-FFF2-40B4-BE49-F238E27FC236}">
                <a16:creationId xmlns:a16="http://schemas.microsoft.com/office/drawing/2014/main" id="{513E93EF-CBF5-46AE-8DA4-F1BDB1CDF69A}"/>
              </a:ext>
            </a:extLst>
          </p:cNvPr>
          <p:cNvPicPr>
            <a:picLocks noChangeAspect="1"/>
          </p:cNvPicPr>
          <p:nvPr/>
        </p:nvPicPr>
        <p:blipFill>
          <a:blip r:embed="rId4"/>
          <a:stretch>
            <a:fillRect/>
          </a:stretch>
        </p:blipFill>
        <p:spPr>
          <a:xfrm>
            <a:off x="7273547" y="3784233"/>
            <a:ext cx="4242525" cy="2513545"/>
          </a:xfrm>
          <a:prstGeom prst="rect">
            <a:avLst/>
          </a:prstGeom>
        </p:spPr>
      </p:pic>
      <p:pic>
        <p:nvPicPr>
          <p:cNvPr id="12" name="Picture 11">
            <a:extLst>
              <a:ext uri="{FF2B5EF4-FFF2-40B4-BE49-F238E27FC236}">
                <a16:creationId xmlns:a16="http://schemas.microsoft.com/office/drawing/2014/main" id="{89C471D9-F06A-4DB9-99C0-AB8AD0863D33}"/>
              </a:ext>
            </a:extLst>
          </p:cNvPr>
          <p:cNvPicPr>
            <a:picLocks noChangeAspect="1"/>
          </p:cNvPicPr>
          <p:nvPr/>
        </p:nvPicPr>
        <p:blipFill>
          <a:blip r:embed="rId5"/>
          <a:stretch>
            <a:fillRect/>
          </a:stretch>
        </p:blipFill>
        <p:spPr>
          <a:xfrm>
            <a:off x="4800789" y="3347058"/>
            <a:ext cx="5856559" cy="2950720"/>
          </a:xfrm>
          <a:prstGeom prst="rect">
            <a:avLst/>
          </a:prstGeom>
        </p:spPr>
      </p:pic>
      <p:pic>
        <p:nvPicPr>
          <p:cNvPr id="2050" name="Picture 2" descr="Resultado de imagen para question mark">
            <a:extLst>
              <a:ext uri="{FF2B5EF4-FFF2-40B4-BE49-F238E27FC236}">
                <a16:creationId xmlns:a16="http://schemas.microsoft.com/office/drawing/2014/main" id="{887151E9-6C7F-438D-AEEF-6E19004EA1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316" y="3429000"/>
            <a:ext cx="3438617" cy="257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05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id="{692A73CE-D74A-4304-843F-3B2E65AA7E31}"/>
              </a:ext>
            </a:extLst>
          </p:cNvPr>
          <p:cNvPicPr>
            <a:picLocks noChangeAspect="1"/>
          </p:cNvPicPr>
          <p:nvPr/>
        </p:nvPicPr>
        <p:blipFill>
          <a:blip r:embed="rId3"/>
          <a:stretch>
            <a:fillRect/>
          </a:stretch>
        </p:blipFill>
        <p:spPr>
          <a:xfrm>
            <a:off x="154677" y="4100064"/>
            <a:ext cx="5416390" cy="1854572"/>
          </a:xfrm>
          <a:prstGeom prst="rect">
            <a:avLst/>
          </a:prstGeom>
        </p:spPr>
      </p:pic>
      <p:pic>
        <p:nvPicPr>
          <p:cNvPr id="82" name="Picture 81">
            <a:extLst>
              <a:ext uri="{FF2B5EF4-FFF2-40B4-BE49-F238E27FC236}">
                <a16:creationId xmlns:a16="http://schemas.microsoft.com/office/drawing/2014/main" id="{445DCA6F-31D3-452A-9077-907FC253D4BD}"/>
              </a:ext>
            </a:extLst>
          </p:cNvPr>
          <p:cNvPicPr>
            <a:picLocks noChangeAspect="1"/>
          </p:cNvPicPr>
          <p:nvPr/>
        </p:nvPicPr>
        <p:blipFill rotWithShape="1">
          <a:blip r:embed="rId4"/>
          <a:srcRect b="13805"/>
          <a:stretch/>
        </p:blipFill>
        <p:spPr>
          <a:xfrm>
            <a:off x="6054210" y="1083170"/>
            <a:ext cx="5748248" cy="2791131"/>
          </a:xfrm>
          <a:prstGeom prst="rect">
            <a:avLst/>
          </a:prstGeom>
        </p:spPr>
      </p:pic>
      <p:pic>
        <p:nvPicPr>
          <p:cNvPr id="83" name="Picture 82">
            <a:extLst>
              <a:ext uri="{FF2B5EF4-FFF2-40B4-BE49-F238E27FC236}">
                <a16:creationId xmlns:a16="http://schemas.microsoft.com/office/drawing/2014/main" id="{9D1E5332-4E49-40D5-A4CE-77A3863131F6}"/>
              </a:ext>
            </a:extLst>
          </p:cNvPr>
          <p:cNvPicPr>
            <a:picLocks noChangeAspect="1"/>
          </p:cNvPicPr>
          <p:nvPr/>
        </p:nvPicPr>
        <p:blipFill>
          <a:blip r:embed="rId5"/>
          <a:stretch>
            <a:fillRect/>
          </a:stretch>
        </p:blipFill>
        <p:spPr>
          <a:xfrm>
            <a:off x="219709" y="1080570"/>
            <a:ext cx="5690447" cy="2767486"/>
          </a:xfrm>
          <a:prstGeom prst="rect">
            <a:avLst/>
          </a:prstGeom>
        </p:spPr>
      </p:pic>
      <p:sp>
        <p:nvSpPr>
          <p:cNvPr id="85" name="Title 1">
            <a:extLst>
              <a:ext uri="{FF2B5EF4-FFF2-40B4-BE49-F238E27FC236}">
                <a16:creationId xmlns:a16="http://schemas.microsoft.com/office/drawing/2014/main" id="{9304CCE5-429F-4793-BA26-4FADBF49EBCA}"/>
              </a:ext>
            </a:extLst>
          </p:cNvPr>
          <p:cNvSpPr>
            <a:spLocks noGrp="1"/>
          </p:cNvSpPr>
          <p:nvPr>
            <p:ph type="title"/>
          </p:nvPr>
        </p:nvSpPr>
        <p:spPr/>
        <p:txBody>
          <a:bodyPr>
            <a:normAutofit fontScale="90000"/>
          </a:bodyPr>
          <a:lstStyle/>
          <a:p>
            <a:r>
              <a:rPr lang="es-ES" dirty="0"/>
              <a:t>A </a:t>
            </a:r>
            <a:r>
              <a:rPr lang="es-ES" dirty="0" err="1"/>
              <a:t>vaccine</a:t>
            </a:r>
            <a:r>
              <a:rPr lang="es-ES" dirty="0"/>
              <a:t> ASAP </a:t>
            </a:r>
            <a:r>
              <a:rPr lang="es-ES" dirty="0" err="1"/>
              <a:t>please</a:t>
            </a:r>
            <a:r>
              <a:rPr lang="es-ES" dirty="0"/>
              <a:t>!</a:t>
            </a:r>
            <a:endParaRPr lang="en-US" dirty="0"/>
          </a:p>
        </p:txBody>
      </p:sp>
      <p:pic>
        <p:nvPicPr>
          <p:cNvPr id="7" name="Picture 6">
            <a:extLst>
              <a:ext uri="{FF2B5EF4-FFF2-40B4-BE49-F238E27FC236}">
                <a16:creationId xmlns:a16="http://schemas.microsoft.com/office/drawing/2014/main" id="{8529A137-B062-4ECA-91E4-CD4DB12CECDE}"/>
              </a:ext>
            </a:extLst>
          </p:cNvPr>
          <p:cNvPicPr>
            <a:picLocks noChangeAspect="1"/>
          </p:cNvPicPr>
          <p:nvPr/>
        </p:nvPicPr>
        <p:blipFill rotWithShape="1">
          <a:blip r:embed="rId6"/>
          <a:srcRect b="23509"/>
          <a:stretch/>
        </p:blipFill>
        <p:spPr>
          <a:xfrm>
            <a:off x="6580016" y="3714994"/>
            <a:ext cx="5101277" cy="2198126"/>
          </a:xfrm>
          <a:prstGeom prst="rect">
            <a:avLst/>
          </a:prstGeom>
        </p:spPr>
      </p:pic>
    </p:spTree>
    <p:extLst>
      <p:ext uri="{BB962C8B-B14F-4D97-AF65-F5344CB8AC3E}">
        <p14:creationId xmlns:p14="http://schemas.microsoft.com/office/powerpoint/2010/main" val="80177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FEB3-1DC0-4A29-B552-1C2CFE1DE728}"/>
              </a:ext>
            </a:extLst>
          </p:cNvPr>
          <p:cNvSpPr>
            <a:spLocks noGrp="1"/>
          </p:cNvSpPr>
          <p:nvPr>
            <p:ph type="title"/>
          </p:nvPr>
        </p:nvSpPr>
        <p:spPr/>
        <p:txBody>
          <a:bodyPr>
            <a:normAutofit fontScale="90000"/>
          </a:bodyPr>
          <a:lstStyle/>
          <a:p>
            <a:r>
              <a:rPr lang="es-ES" dirty="0" err="1"/>
              <a:t>Other</a:t>
            </a:r>
            <a:r>
              <a:rPr lang="es-ES" dirty="0"/>
              <a:t> </a:t>
            </a:r>
            <a:r>
              <a:rPr lang="es-ES" dirty="0" err="1"/>
              <a:t>information</a:t>
            </a:r>
            <a:r>
              <a:rPr lang="es-ES" dirty="0"/>
              <a:t> </a:t>
            </a:r>
            <a:r>
              <a:rPr lang="es-ES" dirty="0" err="1"/>
              <a:t>you</a:t>
            </a:r>
            <a:r>
              <a:rPr lang="es-ES" dirty="0"/>
              <a:t> </a:t>
            </a:r>
            <a:r>
              <a:rPr lang="es-ES" dirty="0" err="1"/>
              <a:t>might</a:t>
            </a:r>
            <a:r>
              <a:rPr lang="es-ES" dirty="0"/>
              <a:t> look </a:t>
            </a:r>
            <a:r>
              <a:rPr lang="es-ES" dirty="0" err="1"/>
              <a:t>for</a:t>
            </a:r>
            <a:r>
              <a:rPr lang="es-ES" dirty="0"/>
              <a:t>…</a:t>
            </a:r>
            <a:endParaRPr lang="en-US" dirty="0"/>
          </a:p>
        </p:txBody>
      </p:sp>
      <p:sp>
        <p:nvSpPr>
          <p:cNvPr id="3" name="Content Placeholder 2">
            <a:extLst>
              <a:ext uri="{FF2B5EF4-FFF2-40B4-BE49-F238E27FC236}">
                <a16:creationId xmlns:a16="http://schemas.microsoft.com/office/drawing/2014/main" id="{C826D562-A6D8-446D-86C1-55B85D3BE0E3}"/>
              </a:ext>
            </a:extLst>
          </p:cNvPr>
          <p:cNvSpPr>
            <a:spLocks noGrp="1"/>
          </p:cNvSpPr>
          <p:nvPr>
            <p:ph idx="1"/>
          </p:nvPr>
        </p:nvSpPr>
        <p:spPr>
          <a:xfrm>
            <a:off x="231288" y="641682"/>
            <a:ext cx="8791651" cy="5484483"/>
          </a:xfrm>
        </p:spPr>
        <p:txBody>
          <a:bodyPr/>
          <a:lstStyle/>
          <a:p>
            <a:r>
              <a:rPr lang="es-ES" sz="2800" b="1" dirty="0"/>
              <a:t>TUAC0205LB - </a:t>
            </a:r>
            <a:r>
              <a:rPr lang="es-ES" sz="2800" dirty="0" err="1"/>
              <a:t>financial</a:t>
            </a:r>
            <a:r>
              <a:rPr lang="es-ES" sz="2800" dirty="0"/>
              <a:t> incentives </a:t>
            </a:r>
            <a:r>
              <a:rPr lang="es-ES" sz="2800" dirty="0" err="1"/>
              <a:t>conditional</a:t>
            </a:r>
            <a:r>
              <a:rPr lang="es-ES" sz="2800" dirty="0"/>
              <a:t> in </a:t>
            </a:r>
            <a:r>
              <a:rPr lang="es-ES" sz="2800" dirty="0" err="1"/>
              <a:t>education</a:t>
            </a:r>
            <a:r>
              <a:rPr lang="es-ES" sz="2800" dirty="0"/>
              <a:t> </a:t>
            </a:r>
            <a:r>
              <a:rPr lang="es-ES" sz="2800" dirty="0" err="1"/>
              <a:t>among</a:t>
            </a:r>
            <a:r>
              <a:rPr lang="es-ES" sz="2800" dirty="0"/>
              <a:t> </a:t>
            </a:r>
            <a:r>
              <a:rPr lang="es-ES" sz="2800" dirty="0" err="1"/>
              <a:t>girls</a:t>
            </a:r>
            <a:r>
              <a:rPr lang="es-ES" sz="2800" dirty="0"/>
              <a:t> reduce HIV </a:t>
            </a:r>
            <a:r>
              <a:rPr lang="es-ES" sz="2800" dirty="0" err="1"/>
              <a:t>incidence</a:t>
            </a:r>
            <a:endParaRPr lang="es-ES" sz="2800" dirty="0"/>
          </a:p>
          <a:p>
            <a:r>
              <a:rPr lang="es-ES" sz="2800" b="1" dirty="0"/>
              <a:t>TUAC0203 - </a:t>
            </a:r>
            <a:r>
              <a:rPr lang="es-ES" sz="2800" dirty="0" err="1"/>
              <a:t>Dapivirine</a:t>
            </a:r>
            <a:r>
              <a:rPr lang="es-ES" sz="2800" dirty="0"/>
              <a:t> </a:t>
            </a:r>
            <a:r>
              <a:rPr lang="es-ES" sz="2800" dirty="0" err="1"/>
              <a:t>was</a:t>
            </a:r>
            <a:r>
              <a:rPr lang="es-ES" sz="2800" dirty="0"/>
              <a:t> </a:t>
            </a:r>
            <a:r>
              <a:rPr lang="es-ES" sz="2800" dirty="0" err="1"/>
              <a:t>well</a:t>
            </a:r>
            <a:r>
              <a:rPr lang="es-ES" sz="2800" dirty="0"/>
              <a:t> </a:t>
            </a:r>
            <a:r>
              <a:rPr lang="es-ES" sz="2800" dirty="0" err="1"/>
              <a:t>accepted</a:t>
            </a:r>
            <a:r>
              <a:rPr lang="es-ES" sz="2800" dirty="0"/>
              <a:t> in </a:t>
            </a:r>
            <a:r>
              <a:rPr lang="es-ES" sz="2800" dirty="0" err="1"/>
              <a:t>the</a:t>
            </a:r>
            <a:r>
              <a:rPr lang="es-ES" sz="2800" dirty="0"/>
              <a:t> HOPE </a:t>
            </a:r>
            <a:r>
              <a:rPr lang="es-ES" sz="2800" dirty="0" err="1"/>
              <a:t>study</a:t>
            </a:r>
            <a:r>
              <a:rPr lang="es-ES" sz="2800" dirty="0"/>
              <a:t>, </a:t>
            </a:r>
            <a:r>
              <a:rPr lang="es-ES" sz="2800" dirty="0" err="1"/>
              <a:t>whith</a:t>
            </a:r>
            <a:r>
              <a:rPr lang="es-ES" sz="2800" dirty="0"/>
              <a:t> </a:t>
            </a:r>
            <a:r>
              <a:rPr lang="es-ES" sz="2800" dirty="0" err="1"/>
              <a:t>low</a:t>
            </a:r>
            <a:r>
              <a:rPr lang="es-ES" sz="2800" dirty="0"/>
              <a:t> HIV </a:t>
            </a:r>
            <a:r>
              <a:rPr lang="es-ES" sz="2800" dirty="0" err="1"/>
              <a:t>incidence</a:t>
            </a:r>
            <a:endParaRPr lang="es-ES" sz="2800" dirty="0"/>
          </a:p>
          <a:p>
            <a:r>
              <a:rPr lang="es-ES" sz="2800" b="1" dirty="0"/>
              <a:t>MOAX0101LB - </a:t>
            </a:r>
            <a:r>
              <a:rPr lang="es-ES" sz="2800" dirty="0"/>
              <a:t>HPTN 078. Case Management </a:t>
            </a:r>
            <a:r>
              <a:rPr lang="es-ES" sz="2800" dirty="0" err="1"/>
              <a:t>needed</a:t>
            </a:r>
            <a:r>
              <a:rPr lang="es-ES" sz="2800" dirty="0"/>
              <a:t> </a:t>
            </a:r>
            <a:r>
              <a:rPr lang="es-ES" sz="2800" dirty="0" err="1"/>
              <a:t>but</a:t>
            </a:r>
            <a:r>
              <a:rPr lang="es-ES" sz="2800" dirty="0"/>
              <a:t> </a:t>
            </a:r>
            <a:r>
              <a:rPr lang="es-ES" sz="2800" dirty="0" err="1"/>
              <a:t>not</a:t>
            </a:r>
            <a:r>
              <a:rPr lang="es-ES" sz="2800" dirty="0"/>
              <a:t> </a:t>
            </a:r>
            <a:r>
              <a:rPr lang="es-ES" sz="2800" dirty="0" err="1"/>
              <a:t>enough</a:t>
            </a:r>
            <a:r>
              <a:rPr lang="es-ES" sz="2800" dirty="0"/>
              <a:t> </a:t>
            </a:r>
            <a:r>
              <a:rPr lang="es-ES" sz="2800" dirty="0" err="1"/>
              <a:t>for</a:t>
            </a:r>
            <a:r>
              <a:rPr lang="es-ES" sz="2800" dirty="0"/>
              <a:t> </a:t>
            </a:r>
            <a:r>
              <a:rPr lang="es-ES" sz="2800" dirty="0" err="1"/>
              <a:t>very</a:t>
            </a:r>
            <a:r>
              <a:rPr lang="es-ES" sz="2800" dirty="0"/>
              <a:t> </a:t>
            </a:r>
            <a:r>
              <a:rPr lang="es-ES" sz="2800" dirty="0" err="1"/>
              <a:t>marginalized</a:t>
            </a:r>
            <a:r>
              <a:rPr lang="es-ES" sz="2800" dirty="0"/>
              <a:t> </a:t>
            </a:r>
            <a:r>
              <a:rPr lang="es-ES" sz="2800" dirty="0" err="1"/>
              <a:t>people</a:t>
            </a:r>
            <a:endParaRPr lang="es-ES" sz="2800" dirty="0"/>
          </a:p>
          <a:p>
            <a:r>
              <a:rPr lang="es-ES" sz="2800" b="1" dirty="0"/>
              <a:t>UPDC0103 - </a:t>
            </a:r>
            <a:r>
              <a:rPr lang="es-ES" sz="2800" dirty="0" err="1"/>
              <a:t>Conception</a:t>
            </a:r>
            <a:r>
              <a:rPr lang="es-ES" sz="2800" dirty="0"/>
              <a:t> </a:t>
            </a:r>
            <a:r>
              <a:rPr lang="es-ES" sz="2800" dirty="0" err="1"/>
              <a:t>services</a:t>
            </a:r>
            <a:r>
              <a:rPr lang="es-ES" sz="2800" dirty="0"/>
              <a:t> </a:t>
            </a:r>
            <a:r>
              <a:rPr lang="es-ES" sz="2800" dirty="0" err="1"/>
              <a:t>increase</a:t>
            </a:r>
            <a:r>
              <a:rPr lang="es-ES" sz="2800" dirty="0"/>
              <a:t> 90/90/90</a:t>
            </a:r>
          </a:p>
          <a:p>
            <a:r>
              <a:rPr lang="es-ES" sz="2800" b="1" dirty="0"/>
              <a:t>TUPEC392</a:t>
            </a:r>
            <a:r>
              <a:rPr lang="es-ES" sz="2800" dirty="0"/>
              <a:t> - </a:t>
            </a:r>
            <a:r>
              <a:rPr lang="es-ES" sz="2800" dirty="0" err="1"/>
              <a:t>Polysubstance</a:t>
            </a:r>
            <a:r>
              <a:rPr lang="es-ES" sz="2800" dirty="0"/>
              <a:t>↑ </a:t>
            </a:r>
            <a:r>
              <a:rPr lang="es-ES" sz="2800" dirty="0" err="1"/>
              <a:t>STIs</a:t>
            </a:r>
            <a:r>
              <a:rPr lang="es-ES" sz="2800" dirty="0"/>
              <a:t> </a:t>
            </a:r>
            <a:r>
              <a:rPr lang="es-ES" sz="2800" dirty="0" err="1"/>
              <a:t>but</a:t>
            </a:r>
            <a:r>
              <a:rPr lang="es-ES" sz="2800" dirty="0"/>
              <a:t> </a:t>
            </a:r>
            <a:r>
              <a:rPr lang="en-US" sz="2800" dirty="0"/>
              <a:t>= </a:t>
            </a:r>
            <a:r>
              <a:rPr lang="en-US" sz="2800" dirty="0" err="1"/>
              <a:t>PrEP</a:t>
            </a:r>
            <a:endParaRPr lang="es-ES" sz="2800" dirty="0"/>
          </a:p>
          <a:p>
            <a:r>
              <a:rPr lang="es-ES" sz="2800" b="1" dirty="0"/>
              <a:t>WEPEC525</a:t>
            </a:r>
            <a:r>
              <a:rPr lang="es-ES" sz="2800" dirty="0"/>
              <a:t> - Peer </a:t>
            </a:r>
            <a:r>
              <a:rPr lang="es-ES" sz="2800" dirty="0" err="1"/>
              <a:t>navigators</a:t>
            </a:r>
            <a:r>
              <a:rPr lang="es-ES" sz="2800" dirty="0"/>
              <a:t> ↑ FSW </a:t>
            </a:r>
            <a:r>
              <a:rPr lang="es-ES" sz="2800" dirty="0" err="1"/>
              <a:t>testing</a:t>
            </a:r>
            <a:r>
              <a:rPr lang="es-ES" sz="2800" dirty="0"/>
              <a:t>  </a:t>
            </a:r>
          </a:p>
          <a:p>
            <a:r>
              <a:rPr lang="es-ES" sz="2800" b="1" dirty="0"/>
              <a:t>TUPEA110 - </a:t>
            </a:r>
            <a:r>
              <a:rPr lang="es-ES" sz="2800" dirty="0" err="1"/>
              <a:t>Raltegravir</a:t>
            </a:r>
            <a:r>
              <a:rPr lang="es-ES" sz="2800" dirty="0"/>
              <a:t> plus 3TC </a:t>
            </a:r>
            <a:r>
              <a:rPr lang="es-ES" sz="2800" dirty="0" err="1"/>
              <a:t>for</a:t>
            </a:r>
            <a:r>
              <a:rPr lang="es-ES" sz="2800" dirty="0"/>
              <a:t> </a:t>
            </a:r>
            <a:r>
              <a:rPr lang="es-ES" sz="2800" dirty="0" err="1"/>
              <a:t>PrEP</a:t>
            </a:r>
            <a:endParaRPr lang="es-ES" sz="2800" dirty="0"/>
          </a:p>
          <a:p>
            <a:r>
              <a:rPr lang="es-ES" sz="2800" b="1" dirty="0"/>
              <a:t>LBPEA08 - </a:t>
            </a:r>
            <a:r>
              <a:rPr lang="es-ES" sz="2800" dirty="0"/>
              <a:t>SINGLE 2</a:t>
            </a:r>
            <a:r>
              <a:rPr lang="es-ES" sz="2800" b="1" dirty="0"/>
              <a:t> </a:t>
            </a:r>
            <a:r>
              <a:rPr lang="es-ES" sz="2800" dirty="0"/>
              <a:t>TAF/FTC/EVG/c </a:t>
            </a:r>
            <a:r>
              <a:rPr lang="es-ES" sz="2800" dirty="0" err="1"/>
              <a:t>on-demand</a:t>
            </a:r>
            <a:r>
              <a:rPr lang="es-ES" sz="2800" dirty="0"/>
              <a:t> PEP</a:t>
            </a:r>
          </a:p>
          <a:p>
            <a:endParaRPr lang="en-US" dirty="0"/>
          </a:p>
        </p:txBody>
      </p:sp>
      <p:pic>
        <p:nvPicPr>
          <p:cNvPr id="8" name="Picture 7">
            <a:extLst>
              <a:ext uri="{FF2B5EF4-FFF2-40B4-BE49-F238E27FC236}">
                <a16:creationId xmlns:a16="http://schemas.microsoft.com/office/drawing/2014/main" id="{D49BC1F6-C3BB-40C8-9C08-B837C3C21B43}"/>
              </a:ext>
            </a:extLst>
          </p:cNvPr>
          <p:cNvPicPr>
            <a:picLocks noChangeAspect="1"/>
          </p:cNvPicPr>
          <p:nvPr/>
        </p:nvPicPr>
        <p:blipFill rotWithShape="1">
          <a:blip r:embed="rId2"/>
          <a:srcRect r="6227" b="15288"/>
          <a:stretch/>
        </p:blipFill>
        <p:spPr>
          <a:xfrm>
            <a:off x="9106506" y="2555804"/>
            <a:ext cx="1230495" cy="1426579"/>
          </a:xfrm>
          <a:prstGeom prst="rect">
            <a:avLst/>
          </a:prstGeom>
        </p:spPr>
      </p:pic>
      <p:pic>
        <p:nvPicPr>
          <p:cNvPr id="11" name="Picture 10">
            <a:extLst>
              <a:ext uri="{FF2B5EF4-FFF2-40B4-BE49-F238E27FC236}">
                <a16:creationId xmlns:a16="http://schemas.microsoft.com/office/drawing/2014/main" id="{2D07EF6D-A9AA-4487-B8BC-0466B0A23373}"/>
              </a:ext>
            </a:extLst>
          </p:cNvPr>
          <p:cNvPicPr>
            <a:picLocks noChangeAspect="1"/>
          </p:cNvPicPr>
          <p:nvPr/>
        </p:nvPicPr>
        <p:blipFill rotWithShape="1">
          <a:blip r:embed="rId3"/>
          <a:srcRect t="7298" r="4838" b="38145"/>
          <a:stretch/>
        </p:blipFill>
        <p:spPr>
          <a:xfrm>
            <a:off x="10404503" y="5795308"/>
            <a:ext cx="1787497" cy="1024782"/>
          </a:xfrm>
          <a:prstGeom prst="rect">
            <a:avLst/>
          </a:prstGeom>
        </p:spPr>
      </p:pic>
      <p:pic>
        <p:nvPicPr>
          <p:cNvPr id="22" name="Picture 21" descr="A person standing in front of a window&#10;&#10;Description automatically generated">
            <a:extLst>
              <a:ext uri="{FF2B5EF4-FFF2-40B4-BE49-F238E27FC236}">
                <a16:creationId xmlns:a16="http://schemas.microsoft.com/office/drawing/2014/main" id="{0B322974-3513-43C4-8325-C6CC6703A156}"/>
              </a:ext>
            </a:extLst>
          </p:cNvPr>
          <p:cNvPicPr>
            <a:picLocks noChangeAspect="1"/>
          </p:cNvPicPr>
          <p:nvPr/>
        </p:nvPicPr>
        <p:blipFill rotWithShape="1">
          <a:blip r:embed="rId4"/>
          <a:srcRect l="40145" t="13656" r="35699" b="37849"/>
          <a:stretch/>
        </p:blipFill>
        <p:spPr>
          <a:xfrm>
            <a:off x="9118287" y="599634"/>
            <a:ext cx="1215850" cy="1830665"/>
          </a:xfrm>
          <a:prstGeom prst="rect">
            <a:avLst/>
          </a:prstGeom>
        </p:spPr>
      </p:pic>
      <p:pic>
        <p:nvPicPr>
          <p:cNvPr id="24" name="Picture 23" descr="A picture containing man, indoor, person, laying&#10;&#10;Description automatically generated">
            <a:extLst>
              <a:ext uri="{FF2B5EF4-FFF2-40B4-BE49-F238E27FC236}">
                <a16:creationId xmlns:a16="http://schemas.microsoft.com/office/drawing/2014/main" id="{91902C35-C1F8-4EA7-8A86-47273EF6CB72}"/>
              </a:ext>
            </a:extLst>
          </p:cNvPr>
          <p:cNvPicPr>
            <a:picLocks noChangeAspect="1"/>
          </p:cNvPicPr>
          <p:nvPr/>
        </p:nvPicPr>
        <p:blipFill rotWithShape="1">
          <a:blip r:embed="rId5"/>
          <a:srcRect l="37829" t="12796" r="21454" b="44911"/>
          <a:stretch/>
        </p:blipFill>
        <p:spPr>
          <a:xfrm rot="16200000">
            <a:off x="10499390" y="4019281"/>
            <a:ext cx="1697283" cy="1322234"/>
          </a:xfrm>
          <a:prstGeom prst="rect">
            <a:avLst/>
          </a:prstGeom>
        </p:spPr>
      </p:pic>
      <p:pic>
        <p:nvPicPr>
          <p:cNvPr id="26" name="Picture 25" descr="A group of people posing for the camera&#10;&#10;Description automatically generated">
            <a:extLst>
              <a:ext uri="{FF2B5EF4-FFF2-40B4-BE49-F238E27FC236}">
                <a16:creationId xmlns:a16="http://schemas.microsoft.com/office/drawing/2014/main" id="{3B7A9BA2-96BD-4435-95A3-CBB55BE83B96}"/>
              </a:ext>
            </a:extLst>
          </p:cNvPr>
          <p:cNvPicPr>
            <a:picLocks noChangeAspect="1"/>
          </p:cNvPicPr>
          <p:nvPr/>
        </p:nvPicPr>
        <p:blipFill rotWithShape="1">
          <a:blip r:embed="rId6"/>
          <a:srcRect l="39249" t="19613" r="10216" b="34189"/>
          <a:stretch/>
        </p:blipFill>
        <p:spPr>
          <a:xfrm>
            <a:off x="9077915" y="4163332"/>
            <a:ext cx="1414132" cy="969569"/>
          </a:xfrm>
          <a:prstGeom prst="rect">
            <a:avLst/>
          </a:prstGeom>
        </p:spPr>
      </p:pic>
      <p:pic>
        <p:nvPicPr>
          <p:cNvPr id="27" name="Picture 26">
            <a:extLst>
              <a:ext uri="{FF2B5EF4-FFF2-40B4-BE49-F238E27FC236}">
                <a16:creationId xmlns:a16="http://schemas.microsoft.com/office/drawing/2014/main" id="{06AF01D1-55D8-41AC-AFC4-93382EA86E2C}"/>
              </a:ext>
            </a:extLst>
          </p:cNvPr>
          <p:cNvPicPr>
            <a:picLocks noChangeAspect="1"/>
          </p:cNvPicPr>
          <p:nvPr/>
        </p:nvPicPr>
        <p:blipFill rotWithShape="1">
          <a:blip r:embed="rId7"/>
          <a:srcRect l="14792" t="30730" r="31829" b="10671"/>
          <a:stretch/>
        </p:blipFill>
        <p:spPr>
          <a:xfrm>
            <a:off x="10492047" y="2412991"/>
            <a:ext cx="1539647" cy="1270296"/>
          </a:xfrm>
          <a:prstGeom prst="rect">
            <a:avLst/>
          </a:prstGeom>
        </p:spPr>
      </p:pic>
      <p:pic>
        <p:nvPicPr>
          <p:cNvPr id="12" name="Picture 11">
            <a:extLst>
              <a:ext uri="{FF2B5EF4-FFF2-40B4-BE49-F238E27FC236}">
                <a16:creationId xmlns:a16="http://schemas.microsoft.com/office/drawing/2014/main" id="{CEE2EC3F-E5C3-48CA-8379-6BDA457F214B}"/>
              </a:ext>
            </a:extLst>
          </p:cNvPr>
          <p:cNvPicPr>
            <a:picLocks noChangeAspect="1"/>
          </p:cNvPicPr>
          <p:nvPr/>
        </p:nvPicPr>
        <p:blipFill rotWithShape="1">
          <a:blip r:embed="rId8"/>
          <a:srcRect l="11721" t="29570" r="68360" b="40215"/>
          <a:stretch/>
        </p:blipFill>
        <p:spPr>
          <a:xfrm>
            <a:off x="10538955" y="578969"/>
            <a:ext cx="1492739" cy="1698220"/>
          </a:xfrm>
          <a:prstGeom prst="rect">
            <a:avLst/>
          </a:prstGeom>
        </p:spPr>
      </p:pic>
      <p:pic>
        <p:nvPicPr>
          <p:cNvPr id="15" name="Picture 14">
            <a:extLst>
              <a:ext uri="{FF2B5EF4-FFF2-40B4-BE49-F238E27FC236}">
                <a16:creationId xmlns:a16="http://schemas.microsoft.com/office/drawing/2014/main" id="{5DBDACAF-22D2-4986-894D-74C9691C3764}"/>
              </a:ext>
            </a:extLst>
          </p:cNvPr>
          <p:cNvPicPr>
            <a:picLocks noChangeAspect="1"/>
          </p:cNvPicPr>
          <p:nvPr/>
        </p:nvPicPr>
        <p:blipFill rotWithShape="1">
          <a:blip r:embed="rId9"/>
          <a:srcRect l="26451" t="16249" r="34477" b="31251"/>
          <a:stretch/>
        </p:blipFill>
        <p:spPr>
          <a:xfrm>
            <a:off x="9235689" y="5342953"/>
            <a:ext cx="1085248" cy="1458194"/>
          </a:xfrm>
          <a:prstGeom prst="rect">
            <a:avLst/>
          </a:prstGeom>
        </p:spPr>
      </p:pic>
    </p:spTree>
    <p:extLst>
      <p:ext uri="{BB962C8B-B14F-4D97-AF65-F5344CB8AC3E}">
        <p14:creationId xmlns:p14="http://schemas.microsoft.com/office/powerpoint/2010/main" val="3201760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DEBC-FC3F-444F-B543-69B15C06C148}"/>
              </a:ext>
            </a:extLst>
          </p:cNvPr>
          <p:cNvSpPr>
            <a:spLocks noGrp="1"/>
          </p:cNvSpPr>
          <p:nvPr>
            <p:ph type="title"/>
          </p:nvPr>
        </p:nvSpPr>
        <p:spPr>
          <a:xfrm>
            <a:off x="750480" y="266252"/>
            <a:ext cx="10691040" cy="532504"/>
          </a:xfrm>
        </p:spPr>
        <p:txBody>
          <a:bodyPr>
            <a:noAutofit/>
          </a:bodyPr>
          <a:lstStyle/>
          <a:p>
            <a:r>
              <a:rPr lang="es-ES" dirty="0" err="1"/>
              <a:t>Take</a:t>
            </a:r>
            <a:r>
              <a:rPr lang="es-ES" dirty="0"/>
              <a:t> home </a:t>
            </a:r>
            <a:r>
              <a:rPr lang="es-ES" dirty="0" err="1"/>
              <a:t>messages</a:t>
            </a:r>
            <a:endParaRPr lang="en-US" dirty="0"/>
          </a:p>
        </p:txBody>
      </p:sp>
      <p:sp>
        <p:nvSpPr>
          <p:cNvPr id="3" name="Content Placeholder 2">
            <a:extLst>
              <a:ext uri="{FF2B5EF4-FFF2-40B4-BE49-F238E27FC236}">
                <a16:creationId xmlns:a16="http://schemas.microsoft.com/office/drawing/2014/main" id="{D39EC89D-D6B2-44A5-AB61-67E747E725ED}"/>
              </a:ext>
            </a:extLst>
          </p:cNvPr>
          <p:cNvSpPr>
            <a:spLocks noGrp="1"/>
          </p:cNvSpPr>
          <p:nvPr>
            <p:ph idx="1"/>
          </p:nvPr>
        </p:nvSpPr>
        <p:spPr>
          <a:xfrm>
            <a:off x="129690" y="1001486"/>
            <a:ext cx="11960711" cy="4921479"/>
          </a:xfrm>
        </p:spPr>
        <p:txBody>
          <a:bodyPr>
            <a:normAutofit lnSpcReduction="10000"/>
          </a:bodyPr>
          <a:lstStyle/>
          <a:p>
            <a:r>
              <a:rPr lang="es-ES" dirty="0" err="1"/>
              <a:t>Expand</a:t>
            </a:r>
            <a:r>
              <a:rPr lang="es-ES" dirty="0"/>
              <a:t> </a:t>
            </a:r>
            <a:r>
              <a:rPr lang="es-ES" dirty="0" err="1"/>
              <a:t>Selftest</a:t>
            </a:r>
            <a:r>
              <a:rPr lang="es-ES" dirty="0"/>
              <a:t>-</a:t>
            </a:r>
            <a:r>
              <a:rPr lang="es-ES" dirty="0" err="1"/>
              <a:t>PrEP</a:t>
            </a:r>
            <a:r>
              <a:rPr lang="es-ES" dirty="0"/>
              <a:t>-</a:t>
            </a:r>
            <a:r>
              <a:rPr lang="es-ES" dirty="0" err="1"/>
              <a:t>Same</a:t>
            </a:r>
            <a:r>
              <a:rPr lang="es-ES" dirty="0"/>
              <a:t>-Day </a:t>
            </a:r>
            <a:r>
              <a:rPr lang="es-ES" dirty="0" err="1"/>
              <a:t>ARVs</a:t>
            </a:r>
            <a:r>
              <a:rPr lang="es-ES" dirty="0"/>
              <a:t> and TASP </a:t>
            </a:r>
            <a:r>
              <a:rPr lang="es-ES" dirty="0" err="1"/>
              <a:t>for</a:t>
            </a:r>
            <a:r>
              <a:rPr lang="es-ES" dirty="0"/>
              <a:t> </a:t>
            </a:r>
            <a:r>
              <a:rPr lang="es-ES" dirty="0" err="1"/>
              <a:t>making</a:t>
            </a:r>
            <a:r>
              <a:rPr lang="es-ES" dirty="0"/>
              <a:t> </a:t>
            </a:r>
            <a:r>
              <a:rPr lang="es-ES" dirty="0" err="1"/>
              <a:t>impact</a:t>
            </a:r>
            <a:r>
              <a:rPr lang="es-ES" dirty="0"/>
              <a:t> at individual and </a:t>
            </a:r>
            <a:r>
              <a:rPr lang="es-ES" dirty="0" err="1"/>
              <a:t>public</a:t>
            </a:r>
            <a:r>
              <a:rPr lang="es-ES" dirty="0"/>
              <a:t> </a:t>
            </a:r>
            <a:r>
              <a:rPr lang="es-ES" dirty="0" err="1"/>
              <a:t>health</a:t>
            </a:r>
            <a:r>
              <a:rPr lang="es-ES" dirty="0"/>
              <a:t> </a:t>
            </a:r>
            <a:r>
              <a:rPr lang="es-ES" dirty="0" err="1"/>
              <a:t>level</a:t>
            </a:r>
            <a:endParaRPr lang="es-ES" dirty="0"/>
          </a:p>
          <a:p>
            <a:endParaRPr lang="es-ES" sz="1200" dirty="0"/>
          </a:p>
          <a:p>
            <a:r>
              <a:rPr lang="es-ES" dirty="0" err="1"/>
              <a:t>Enhance</a:t>
            </a:r>
            <a:r>
              <a:rPr lang="es-ES" dirty="0"/>
              <a:t> </a:t>
            </a:r>
            <a:r>
              <a:rPr lang="es-ES" dirty="0" err="1"/>
              <a:t>participation</a:t>
            </a:r>
            <a:r>
              <a:rPr lang="es-ES" dirty="0"/>
              <a:t> and </a:t>
            </a:r>
            <a:r>
              <a:rPr lang="es-ES" dirty="0" err="1"/>
              <a:t>representation</a:t>
            </a:r>
            <a:r>
              <a:rPr lang="es-ES" dirty="0"/>
              <a:t> of TG</a:t>
            </a:r>
          </a:p>
          <a:p>
            <a:endParaRPr lang="es-ES" sz="1400" dirty="0"/>
          </a:p>
          <a:p>
            <a:r>
              <a:rPr lang="es-ES" dirty="0" err="1"/>
              <a:t>Increase</a:t>
            </a:r>
            <a:r>
              <a:rPr lang="es-ES" dirty="0"/>
              <a:t> </a:t>
            </a:r>
            <a:r>
              <a:rPr lang="es-ES" dirty="0" err="1"/>
              <a:t>focus</a:t>
            </a:r>
            <a:r>
              <a:rPr lang="es-ES" dirty="0"/>
              <a:t> in </a:t>
            </a:r>
            <a:r>
              <a:rPr lang="es-ES" dirty="0" err="1"/>
              <a:t>Youth</a:t>
            </a:r>
            <a:r>
              <a:rPr lang="es-ES" dirty="0"/>
              <a:t> MSM</a:t>
            </a:r>
          </a:p>
          <a:p>
            <a:endParaRPr lang="es-ES" sz="1400" dirty="0"/>
          </a:p>
          <a:p>
            <a:r>
              <a:rPr lang="es-ES" dirty="0" err="1"/>
              <a:t>Overcome</a:t>
            </a:r>
            <a:r>
              <a:rPr lang="es-ES" dirty="0"/>
              <a:t> </a:t>
            </a:r>
            <a:r>
              <a:rPr lang="es-ES" dirty="0" err="1"/>
              <a:t>Stigma</a:t>
            </a:r>
            <a:r>
              <a:rPr lang="es-ES" dirty="0"/>
              <a:t> and </a:t>
            </a:r>
            <a:r>
              <a:rPr lang="es-ES" dirty="0" err="1"/>
              <a:t>Syndemics</a:t>
            </a:r>
            <a:endParaRPr lang="es-ES" dirty="0"/>
          </a:p>
          <a:p>
            <a:endParaRPr lang="es-ES" sz="1400" dirty="0"/>
          </a:p>
          <a:p>
            <a:r>
              <a:rPr lang="es-ES" dirty="0"/>
              <a:t>Use new </a:t>
            </a:r>
            <a:r>
              <a:rPr lang="es-ES" dirty="0" err="1"/>
              <a:t>technologies</a:t>
            </a:r>
            <a:r>
              <a:rPr lang="es-ES" dirty="0"/>
              <a:t> </a:t>
            </a:r>
            <a:r>
              <a:rPr lang="es-ES" dirty="0" err="1"/>
              <a:t>to</a:t>
            </a:r>
            <a:r>
              <a:rPr lang="es-ES" dirty="0"/>
              <a:t> </a:t>
            </a:r>
            <a:r>
              <a:rPr lang="es-ES" dirty="0" err="1"/>
              <a:t>improve</a:t>
            </a:r>
            <a:r>
              <a:rPr lang="es-ES" dirty="0"/>
              <a:t> </a:t>
            </a:r>
            <a:r>
              <a:rPr lang="es-ES" dirty="0" err="1"/>
              <a:t>programming</a:t>
            </a:r>
            <a:r>
              <a:rPr lang="es-ES" dirty="0"/>
              <a:t> </a:t>
            </a:r>
          </a:p>
          <a:p>
            <a:endParaRPr lang="es-ES" sz="1500" dirty="0"/>
          </a:p>
          <a:p>
            <a:r>
              <a:rPr lang="es-ES" dirty="0" err="1"/>
              <a:t>Stay</a:t>
            </a:r>
            <a:r>
              <a:rPr lang="es-ES" dirty="0"/>
              <a:t> </a:t>
            </a:r>
            <a:r>
              <a:rPr lang="es-ES" dirty="0" err="1"/>
              <a:t>tuned</a:t>
            </a:r>
            <a:r>
              <a:rPr lang="es-ES" dirty="0"/>
              <a:t> </a:t>
            </a:r>
            <a:r>
              <a:rPr lang="es-ES" dirty="0" err="1"/>
              <a:t>for</a:t>
            </a:r>
            <a:r>
              <a:rPr lang="es-ES" dirty="0"/>
              <a:t> </a:t>
            </a:r>
            <a:r>
              <a:rPr lang="es-ES" dirty="0" err="1"/>
              <a:t>implants</a:t>
            </a:r>
            <a:r>
              <a:rPr lang="es-ES" dirty="0"/>
              <a:t> and </a:t>
            </a:r>
            <a:r>
              <a:rPr lang="es-ES" dirty="0" err="1"/>
              <a:t>long</a:t>
            </a:r>
            <a:r>
              <a:rPr lang="es-ES" dirty="0"/>
              <a:t> </a:t>
            </a:r>
            <a:r>
              <a:rPr lang="es-ES" dirty="0" err="1"/>
              <a:t>term</a:t>
            </a:r>
            <a:r>
              <a:rPr lang="es-ES" dirty="0"/>
              <a:t> </a:t>
            </a:r>
            <a:r>
              <a:rPr lang="es-ES" dirty="0" err="1"/>
              <a:t>PrEP</a:t>
            </a:r>
            <a:r>
              <a:rPr lang="es-ES" dirty="0"/>
              <a:t> </a:t>
            </a:r>
            <a:r>
              <a:rPr lang="es-ES" dirty="0" err="1"/>
              <a:t>options</a:t>
            </a:r>
            <a:endParaRPr lang="es-ES" dirty="0"/>
          </a:p>
          <a:p>
            <a:endParaRPr lang="en-US" dirty="0"/>
          </a:p>
        </p:txBody>
      </p:sp>
    </p:spTree>
    <p:extLst>
      <p:ext uri="{BB962C8B-B14F-4D97-AF65-F5344CB8AC3E}">
        <p14:creationId xmlns:p14="http://schemas.microsoft.com/office/powerpoint/2010/main" val="1374470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9495-1DD8-524E-BFB8-364C8155CD1E}"/>
              </a:ext>
            </a:extLst>
          </p:cNvPr>
          <p:cNvSpPr>
            <a:spLocks noGrp="1"/>
          </p:cNvSpPr>
          <p:nvPr>
            <p:ph type="title"/>
          </p:nvPr>
        </p:nvSpPr>
        <p:spPr/>
        <p:txBody>
          <a:bodyPr/>
          <a:lstStyle/>
          <a:p>
            <a:r>
              <a:rPr lang="en-US" dirty="0"/>
              <a:t>We need to make prevention SEXY</a:t>
            </a:r>
          </a:p>
        </p:txBody>
      </p:sp>
      <p:pic>
        <p:nvPicPr>
          <p:cNvPr id="4" name="Content Placeholder 3">
            <a:extLst>
              <a:ext uri="{FF2B5EF4-FFF2-40B4-BE49-F238E27FC236}">
                <a16:creationId xmlns:a16="http://schemas.microsoft.com/office/drawing/2014/main" id="{AF6E616A-50DD-354A-BD5D-47A8ABA81CE3}"/>
              </a:ext>
            </a:extLst>
          </p:cNvPr>
          <p:cNvPicPr>
            <a:picLocks noGrp="1" noChangeAspect="1"/>
          </p:cNvPicPr>
          <p:nvPr>
            <p:ph idx="1"/>
          </p:nvPr>
        </p:nvPicPr>
        <p:blipFill>
          <a:blip r:embed="rId3"/>
          <a:stretch>
            <a:fillRect/>
          </a:stretch>
        </p:blipFill>
        <p:spPr>
          <a:xfrm>
            <a:off x="288416" y="1417639"/>
            <a:ext cx="3585591" cy="4525963"/>
          </a:xfrm>
          <a:prstGeom prst="rect">
            <a:avLst/>
          </a:prstGeom>
        </p:spPr>
      </p:pic>
      <p:pic>
        <p:nvPicPr>
          <p:cNvPr id="5" name="Picture 4">
            <a:extLst>
              <a:ext uri="{FF2B5EF4-FFF2-40B4-BE49-F238E27FC236}">
                <a16:creationId xmlns:a16="http://schemas.microsoft.com/office/drawing/2014/main" id="{E2AFE03E-C8B9-AD41-9ABC-68425E52EC30}"/>
              </a:ext>
            </a:extLst>
          </p:cNvPr>
          <p:cNvPicPr>
            <a:picLocks noChangeAspect="1"/>
          </p:cNvPicPr>
          <p:nvPr/>
        </p:nvPicPr>
        <p:blipFill>
          <a:blip r:embed="rId4"/>
          <a:stretch>
            <a:fillRect/>
          </a:stretch>
        </p:blipFill>
        <p:spPr>
          <a:xfrm>
            <a:off x="3712185" y="1561308"/>
            <a:ext cx="8371359" cy="1998662"/>
          </a:xfrm>
          <a:prstGeom prst="rect">
            <a:avLst/>
          </a:prstGeom>
        </p:spPr>
      </p:pic>
      <p:pic>
        <p:nvPicPr>
          <p:cNvPr id="6" name="Picture 5">
            <a:extLst>
              <a:ext uri="{FF2B5EF4-FFF2-40B4-BE49-F238E27FC236}">
                <a16:creationId xmlns:a16="http://schemas.microsoft.com/office/drawing/2014/main" id="{F446423B-88F4-5B42-A74E-6C59CD3A2373}"/>
              </a:ext>
            </a:extLst>
          </p:cNvPr>
          <p:cNvPicPr>
            <a:picLocks noChangeAspect="1"/>
          </p:cNvPicPr>
          <p:nvPr/>
        </p:nvPicPr>
        <p:blipFill>
          <a:blip r:embed="rId5"/>
          <a:stretch>
            <a:fillRect/>
          </a:stretch>
        </p:blipFill>
        <p:spPr>
          <a:xfrm>
            <a:off x="4259314" y="3559970"/>
            <a:ext cx="6713486" cy="2573503"/>
          </a:xfrm>
          <a:prstGeom prst="rect">
            <a:avLst/>
          </a:prstGeom>
        </p:spPr>
      </p:pic>
      <p:sp>
        <p:nvSpPr>
          <p:cNvPr id="3" name="TextBox 2">
            <a:extLst>
              <a:ext uri="{FF2B5EF4-FFF2-40B4-BE49-F238E27FC236}">
                <a16:creationId xmlns:a16="http://schemas.microsoft.com/office/drawing/2014/main" id="{AA31B8C2-D583-424D-938A-ABDB94DB110B}"/>
              </a:ext>
            </a:extLst>
          </p:cNvPr>
          <p:cNvSpPr txBox="1"/>
          <p:nvPr/>
        </p:nvSpPr>
        <p:spPr>
          <a:xfrm>
            <a:off x="9823164" y="0"/>
            <a:ext cx="2299272" cy="338554"/>
          </a:xfrm>
          <a:prstGeom prst="rect">
            <a:avLst/>
          </a:prstGeom>
          <a:noFill/>
        </p:spPr>
        <p:txBody>
          <a:bodyPr wrap="square" rtlCol="0">
            <a:spAutoFit/>
          </a:bodyPr>
          <a:lstStyle/>
          <a:p>
            <a:r>
              <a:rPr lang="en-ZA" sz="1600" b="1" dirty="0">
                <a:latin typeface="Franklin Gothic Book" panose="020B0503020102020204" pitchFamily="34" charset="0"/>
              </a:rPr>
              <a:t>Ntando Yola, TUSY0204</a:t>
            </a:r>
          </a:p>
        </p:txBody>
      </p:sp>
    </p:spTree>
    <p:extLst>
      <p:ext uri="{BB962C8B-B14F-4D97-AF65-F5344CB8AC3E}">
        <p14:creationId xmlns:p14="http://schemas.microsoft.com/office/powerpoint/2010/main" val="2822936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296" y="147782"/>
            <a:ext cx="3090221" cy="317730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197" y="417152"/>
            <a:ext cx="3810000" cy="28575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4808" y="4670425"/>
            <a:ext cx="4309112" cy="210502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502" y="3979863"/>
            <a:ext cx="3895425" cy="218658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4559" y="-11112"/>
            <a:ext cx="4363880" cy="2078038"/>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5184" y="3979863"/>
            <a:ext cx="2619375" cy="1743075"/>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5446" y="2136053"/>
            <a:ext cx="4226437" cy="2378075"/>
          </a:xfrm>
          <a:prstGeom prst="rect">
            <a:avLst/>
          </a:prstGeom>
        </p:spPr>
      </p:pic>
    </p:spTree>
    <p:extLst>
      <p:ext uri="{BB962C8B-B14F-4D97-AF65-F5344CB8AC3E}">
        <p14:creationId xmlns:p14="http://schemas.microsoft.com/office/powerpoint/2010/main" val="1194603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DF295DA-BDE3-4830-91AF-C669D01E70FB}"/>
              </a:ext>
            </a:extLst>
          </p:cNvPr>
          <p:cNvGrpSpPr/>
          <p:nvPr/>
        </p:nvGrpSpPr>
        <p:grpSpPr>
          <a:xfrm>
            <a:off x="313014" y="753737"/>
            <a:ext cx="5983716" cy="5168438"/>
            <a:chOff x="216127" y="756625"/>
            <a:chExt cx="6609745" cy="5168438"/>
          </a:xfrm>
        </p:grpSpPr>
        <p:pic>
          <p:nvPicPr>
            <p:cNvPr id="8" name="Picture 7">
              <a:extLst>
                <a:ext uri="{FF2B5EF4-FFF2-40B4-BE49-F238E27FC236}">
                  <a16:creationId xmlns:a16="http://schemas.microsoft.com/office/drawing/2014/main" id="{C6C8DC06-0BD5-4754-B099-A08482F1AAD3}"/>
                </a:ext>
              </a:extLst>
            </p:cNvPr>
            <p:cNvPicPr>
              <a:picLocks noChangeAspect="1"/>
            </p:cNvPicPr>
            <p:nvPr/>
          </p:nvPicPr>
          <p:blipFill rotWithShape="1">
            <a:blip r:embed="rId2"/>
            <a:srcRect l="14444" t="18126" r="8824" b="1874"/>
            <a:stretch/>
          </p:blipFill>
          <p:spPr>
            <a:xfrm>
              <a:off x="216127" y="756625"/>
              <a:ext cx="6609745" cy="5168438"/>
            </a:xfrm>
            <a:prstGeom prst="rect">
              <a:avLst/>
            </a:prstGeom>
          </p:spPr>
        </p:pic>
        <p:sp>
          <p:nvSpPr>
            <p:cNvPr id="7" name="Rectangle 6">
              <a:extLst>
                <a:ext uri="{FF2B5EF4-FFF2-40B4-BE49-F238E27FC236}">
                  <a16:creationId xmlns:a16="http://schemas.microsoft.com/office/drawing/2014/main" id="{EECA947C-8296-4424-B9F3-5AED41E0620A}"/>
                </a:ext>
              </a:extLst>
            </p:cNvPr>
            <p:cNvSpPr/>
            <p:nvPr/>
          </p:nvSpPr>
          <p:spPr>
            <a:xfrm>
              <a:off x="502024" y="822907"/>
              <a:ext cx="6029356" cy="11666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Ana Garcia Ferreira-Brazil</a:t>
              </a:r>
            </a:p>
            <a:p>
              <a:pPr algn="ctr"/>
              <a:r>
                <a:rPr lang="en-US" sz="2000" b="1" dirty="0">
                  <a:solidFill>
                    <a:schemeClr val="tx1"/>
                  </a:solidFill>
                </a:rPr>
                <a:t>Nicolette Naidoo-South Africa</a:t>
              </a:r>
            </a:p>
            <a:p>
              <a:pPr algn="ctr"/>
              <a:r>
                <a:rPr lang="en-US" sz="2000" b="1" dirty="0">
                  <a:solidFill>
                    <a:schemeClr val="tx1"/>
                  </a:solidFill>
                </a:rPr>
                <a:t>Antonio </a:t>
              </a:r>
              <a:r>
                <a:rPr lang="en-US" sz="2000" b="1" dirty="0" err="1">
                  <a:solidFill>
                    <a:schemeClr val="tx1"/>
                  </a:solidFill>
                </a:rPr>
                <a:t>Camiro</a:t>
              </a:r>
              <a:r>
                <a:rPr lang="en-US" sz="2000" b="1" dirty="0">
                  <a:solidFill>
                    <a:schemeClr val="tx1"/>
                  </a:solidFill>
                </a:rPr>
                <a:t>-Mexico</a:t>
              </a:r>
            </a:p>
          </p:txBody>
        </p:sp>
      </p:grpSp>
      <p:sp>
        <p:nvSpPr>
          <p:cNvPr id="4" name="Title 3">
            <a:extLst>
              <a:ext uri="{FF2B5EF4-FFF2-40B4-BE49-F238E27FC236}">
                <a16:creationId xmlns:a16="http://schemas.microsoft.com/office/drawing/2014/main" id="{0C79E290-973C-4B69-8582-C03E8673123E}"/>
              </a:ext>
            </a:extLst>
          </p:cNvPr>
          <p:cNvSpPr>
            <a:spLocks noGrp="1"/>
          </p:cNvSpPr>
          <p:nvPr>
            <p:ph type="title"/>
          </p:nvPr>
        </p:nvSpPr>
        <p:spPr/>
        <p:txBody>
          <a:bodyPr>
            <a:normAutofit fontScale="90000"/>
          </a:bodyPr>
          <a:lstStyle/>
          <a:p>
            <a:r>
              <a:rPr lang="es-ES" dirty="0" err="1"/>
              <a:t>Team</a:t>
            </a:r>
            <a:r>
              <a:rPr lang="es-ES" dirty="0"/>
              <a:t> &amp; </a:t>
            </a:r>
            <a:r>
              <a:rPr lang="es-ES" dirty="0" err="1"/>
              <a:t>Outline</a:t>
            </a:r>
            <a:endParaRPr lang="en-US" dirty="0"/>
          </a:p>
        </p:txBody>
      </p:sp>
      <p:sp>
        <p:nvSpPr>
          <p:cNvPr id="5" name="Content Placeholder 4">
            <a:extLst>
              <a:ext uri="{FF2B5EF4-FFF2-40B4-BE49-F238E27FC236}">
                <a16:creationId xmlns:a16="http://schemas.microsoft.com/office/drawing/2014/main" id="{550A8E9E-1C69-426A-A522-F29642F70B0A}"/>
              </a:ext>
            </a:extLst>
          </p:cNvPr>
          <p:cNvSpPr>
            <a:spLocks noGrp="1"/>
          </p:cNvSpPr>
          <p:nvPr>
            <p:ph idx="1"/>
          </p:nvPr>
        </p:nvSpPr>
        <p:spPr>
          <a:xfrm>
            <a:off x="6531380" y="1060783"/>
            <a:ext cx="5486449" cy="4943778"/>
          </a:xfrm>
        </p:spPr>
        <p:txBody>
          <a:bodyPr/>
          <a:lstStyle/>
          <a:p>
            <a:r>
              <a:rPr lang="es-ES" dirty="0" err="1"/>
              <a:t>Specific</a:t>
            </a:r>
            <a:r>
              <a:rPr lang="es-ES" dirty="0"/>
              <a:t> </a:t>
            </a:r>
            <a:r>
              <a:rPr lang="es-ES" dirty="0" err="1"/>
              <a:t>populations</a:t>
            </a:r>
            <a:endParaRPr lang="es-ES" dirty="0"/>
          </a:p>
          <a:p>
            <a:pPr lvl="1"/>
            <a:r>
              <a:rPr lang="es-ES" dirty="0"/>
              <a:t>TG</a:t>
            </a:r>
          </a:p>
          <a:p>
            <a:pPr lvl="1"/>
            <a:r>
              <a:rPr lang="es-ES" dirty="0" err="1"/>
              <a:t>Youth</a:t>
            </a:r>
            <a:endParaRPr lang="es-ES" dirty="0"/>
          </a:p>
          <a:p>
            <a:r>
              <a:rPr lang="es-ES" dirty="0"/>
              <a:t>SRH</a:t>
            </a:r>
          </a:p>
          <a:p>
            <a:r>
              <a:rPr lang="es-ES" dirty="0" err="1"/>
              <a:t>Selftesting</a:t>
            </a:r>
            <a:endParaRPr lang="es-ES" dirty="0"/>
          </a:p>
          <a:p>
            <a:r>
              <a:rPr lang="es-ES" dirty="0" err="1"/>
              <a:t>PrEP</a:t>
            </a:r>
            <a:endParaRPr lang="es-ES" dirty="0"/>
          </a:p>
          <a:p>
            <a:r>
              <a:rPr lang="es-ES" dirty="0"/>
              <a:t>New </a:t>
            </a:r>
            <a:r>
              <a:rPr lang="es-ES" dirty="0" err="1"/>
              <a:t>biomedical</a:t>
            </a:r>
            <a:r>
              <a:rPr lang="es-ES" dirty="0"/>
              <a:t> </a:t>
            </a:r>
            <a:r>
              <a:rPr lang="es-ES" dirty="0" err="1"/>
              <a:t>products</a:t>
            </a:r>
            <a:endParaRPr lang="en-US" dirty="0"/>
          </a:p>
        </p:txBody>
      </p:sp>
      <p:pic>
        <p:nvPicPr>
          <p:cNvPr id="3" name="Picture 2">
            <a:extLst>
              <a:ext uri="{FF2B5EF4-FFF2-40B4-BE49-F238E27FC236}">
                <a16:creationId xmlns:a16="http://schemas.microsoft.com/office/drawing/2014/main" id="{AD0BE60B-FAFA-4FE0-BBA1-E47812EFFA55}"/>
              </a:ext>
            </a:extLst>
          </p:cNvPr>
          <p:cNvPicPr>
            <a:picLocks noChangeAspect="1"/>
          </p:cNvPicPr>
          <p:nvPr/>
        </p:nvPicPr>
        <p:blipFill>
          <a:blip r:embed="rId3"/>
          <a:stretch>
            <a:fillRect/>
          </a:stretch>
        </p:blipFill>
        <p:spPr>
          <a:xfrm>
            <a:off x="290286" y="753737"/>
            <a:ext cx="6006879" cy="5081006"/>
          </a:xfrm>
          <a:prstGeom prst="rect">
            <a:avLst/>
          </a:prstGeom>
        </p:spPr>
      </p:pic>
      <p:sp>
        <p:nvSpPr>
          <p:cNvPr id="6" name="Rectangle 5"/>
          <p:cNvSpPr/>
          <p:nvPr/>
        </p:nvSpPr>
        <p:spPr>
          <a:xfrm>
            <a:off x="166544" y="6203513"/>
            <a:ext cx="3209925" cy="600164"/>
          </a:xfrm>
          <a:prstGeom prst="rect">
            <a:avLst/>
          </a:prstGeom>
        </p:spPr>
        <p:txBody>
          <a:bodyPr wrap="square">
            <a:spAutoFit/>
          </a:bodyPr>
          <a:lstStyle/>
          <a:p>
            <a:r>
              <a:rPr lang="en-US" sz="1100" b="1" dirty="0"/>
              <a:t>Ana Garcia Ferreira: acgferreira@gmail.com</a:t>
            </a:r>
          </a:p>
          <a:p>
            <a:r>
              <a:rPr lang="en-US" sz="1100" b="1" dirty="0"/>
              <a:t>Nicolette </a:t>
            </a:r>
            <a:r>
              <a:rPr lang="en-US" sz="1100" b="1" dirty="0" err="1"/>
              <a:t>Naidoo</a:t>
            </a:r>
            <a:r>
              <a:rPr lang="en-US" sz="1100" b="1" dirty="0"/>
              <a:t>: nnaidoo@wrhi.ac.za</a:t>
            </a:r>
          </a:p>
          <a:p>
            <a:r>
              <a:rPr lang="en-US" sz="1100" b="1" dirty="0"/>
              <a:t>Antonio </a:t>
            </a:r>
            <a:r>
              <a:rPr lang="en-US" sz="1100" b="1" dirty="0" err="1"/>
              <a:t>Camiro</a:t>
            </a:r>
            <a:r>
              <a:rPr lang="en-US" sz="1100" b="1" dirty="0"/>
              <a:t>: antoniocamiro@hotmail.com</a:t>
            </a:r>
          </a:p>
        </p:txBody>
      </p:sp>
    </p:spTree>
    <p:extLst>
      <p:ext uri="{BB962C8B-B14F-4D97-AF65-F5344CB8AC3E}">
        <p14:creationId xmlns:p14="http://schemas.microsoft.com/office/powerpoint/2010/main" val="18726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asa radix">
            <a:extLst>
              <a:ext uri="{FF2B5EF4-FFF2-40B4-BE49-F238E27FC236}">
                <a16:creationId xmlns:a16="http://schemas.microsoft.com/office/drawing/2014/main" id="{4A17D41A-E4C2-4062-AE11-89E55ECF6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9632" y="946344"/>
            <a:ext cx="1888038" cy="18473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97025" y="2636"/>
            <a:ext cx="10797950" cy="527232"/>
          </a:xfrm>
        </p:spPr>
        <p:txBody>
          <a:bodyPr>
            <a:normAutofit fontScale="90000"/>
          </a:bodyPr>
          <a:lstStyle/>
          <a:p>
            <a:r>
              <a:rPr lang="es-ES" dirty="0" err="1"/>
              <a:t>Transgender</a:t>
            </a:r>
            <a:r>
              <a:rPr lang="es-ES" dirty="0"/>
              <a:t> </a:t>
            </a:r>
            <a:r>
              <a:rPr lang="es-ES" dirty="0" err="1"/>
              <a:t>Women</a:t>
            </a:r>
            <a:r>
              <a:rPr lang="es-ES" dirty="0"/>
              <a:t> (TGW) = </a:t>
            </a:r>
            <a:r>
              <a:rPr lang="es-ES" dirty="0" err="1"/>
              <a:t>most</a:t>
            </a:r>
            <a:r>
              <a:rPr lang="es-ES" dirty="0"/>
              <a:t> </a:t>
            </a:r>
            <a:r>
              <a:rPr lang="es-ES" dirty="0" err="1"/>
              <a:t>affected</a:t>
            </a:r>
            <a:r>
              <a:rPr lang="es-ES" dirty="0"/>
              <a:t> </a:t>
            </a:r>
            <a:r>
              <a:rPr lang="es-ES" dirty="0" err="1"/>
              <a:t>population</a:t>
            </a:r>
            <a:endParaRPr lang="en-US" dirty="0"/>
          </a:p>
        </p:txBody>
      </p:sp>
      <p:sp>
        <p:nvSpPr>
          <p:cNvPr id="3" name="Content Placeholder 2"/>
          <p:cNvSpPr>
            <a:spLocks noGrp="1"/>
          </p:cNvSpPr>
          <p:nvPr>
            <p:ph idx="1"/>
          </p:nvPr>
        </p:nvSpPr>
        <p:spPr>
          <a:xfrm>
            <a:off x="231289" y="641682"/>
            <a:ext cx="3801707" cy="614257"/>
          </a:xfrm>
        </p:spPr>
        <p:txBody>
          <a:bodyPr>
            <a:normAutofit/>
          </a:bodyPr>
          <a:lstStyle/>
          <a:p>
            <a:r>
              <a:rPr lang="es-ES" dirty="0" err="1"/>
              <a:t>Monday´s</a:t>
            </a:r>
            <a:r>
              <a:rPr lang="es-ES" dirty="0"/>
              <a:t> </a:t>
            </a:r>
            <a:r>
              <a:rPr lang="es-ES" dirty="0" err="1"/>
              <a:t>Plenary</a:t>
            </a:r>
            <a:r>
              <a:rPr lang="es-ES" dirty="0"/>
              <a:t> </a:t>
            </a:r>
          </a:p>
        </p:txBody>
      </p:sp>
      <p:pic>
        <p:nvPicPr>
          <p:cNvPr id="5" name="Picture 4">
            <a:extLst>
              <a:ext uri="{FF2B5EF4-FFF2-40B4-BE49-F238E27FC236}">
                <a16:creationId xmlns:a16="http://schemas.microsoft.com/office/drawing/2014/main" id="{715FA429-B50C-4120-884B-873722C8E64B}"/>
              </a:ext>
            </a:extLst>
          </p:cNvPr>
          <p:cNvPicPr>
            <a:picLocks noChangeAspect="1"/>
          </p:cNvPicPr>
          <p:nvPr/>
        </p:nvPicPr>
        <p:blipFill>
          <a:blip r:embed="rId4"/>
          <a:stretch>
            <a:fillRect/>
          </a:stretch>
        </p:blipFill>
        <p:spPr>
          <a:xfrm>
            <a:off x="6738457" y="677303"/>
            <a:ext cx="4872816" cy="2213380"/>
          </a:xfrm>
          <a:prstGeom prst="rect">
            <a:avLst/>
          </a:prstGeom>
          <a:solidFill>
            <a:schemeClr val="bg1"/>
          </a:solidFill>
        </p:spPr>
      </p:pic>
      <p:sp>
        <p:nvSpPr>
          <p:cNvPr id="6" name="TextBox 5">
            <a:extLst>
              <a:ext uri="{FF2B5EF4-FFF2-40B4-BE49-F238E27FC236}">
                <a16:creationId xmlns:a16="http://schemas.microsoft.com/office/drawing/2014/main" id="{292079F0-03E8-402D-AA76-6C5D9D7D9749}"/>
              </a:ext>
            </a:extLst>
          </p:cNvPr>
          <p:cNvSpPr txBox="1"/>
          <p:nvPr/>
        </p:nvSpPr>
        <p:spPr>
          <a:xfrm>
            <a:off x="8023121" y="681698"/>
            <a:ext cx="3588152" cy="369332"/>
          </a:xfrm>
          <a:prstGeom prst="rect">
            <a:avLst/>
          </a:prstGeom>
          <a:noFill/>
        </p:spPr>
        <p:txBody>
          <a:bodyPr wrap="square" rtlCol="0">
            <a:spAutoFit/>
          </a:bodyPr>
          <a:lstStyle/>
          <a:p>
            <a:r>
              <a:rPr lang="en-US" dirty="0" err="1"/>
              <a:t>PrEP</a:t>
            </a:r>
            <a:r>
              <a:rPr lang="en-US" dirty="0"/>
              <a:t> continuum among TGW</a:t>
            </a:r>
          </a:p>
        </p:txBody>
      </p:sp>
      <p:sp>
        <p:nvSpPr>
          <p:cNvPr id="10" name="TextBox 9">
            <a:extLst>
              <a:ext uri="{FF2B5EF4-FFF2-40B4-BE49-F238E27FC236}">
                <a16:creationId xmlns:a16="http://schemas.microsoft.com/office/drawing/2014/main" id="{CAE57064-74CF-4541-AD29-C11CF8CB923E}"/>
              </a:ext>
            </a:extLst>
          </p:cNvPr>
          <p:cNvSpPr txBox="1"/>
          <p:nvPr/>
        </p:nvSpPr>
        <p:spPr>
          <a:xfrm>
            <a:off x="2932459" y="1290762"/>
            <a:ext cx="2025569" cy="646331"/>
          </a:xfrm>
          <a:prstGeom prst="rect">
            <a:avLst/>
          </a:prstGeom>
          <a:noFill/>
        </p:spPr>
        <p:txBody>
          <a:bodyPr wrap="square" rtlCol="0">
            <a:spAutoFit/>
          </a:bodyPr>
          <a:lstStyle/>
          <a:p>
            <a:r>
              <a:rPr lang="es-ES" sz="3600" dirty="0"/>
              <a:t>Housing</a:t>
            </a:r>
            <a:endParaRPr lang="en-US" sz="3600" dirty="0"/>
          </a:p>
        </p:txBody>
      </p:sp>
      <p:sp>
        <p:nvSpPr>
          <p:cNvPr id="11" name="TextBox 10">
            <a:extLst>
              <a:ext uri="{FF2B5EF4-FFF2-40B4-BE49-F238E27FC236}">
                <a16:creationId xmlns:a16="http://schemas.microsoft.com/office/drawing/2014/main" id="{A23F144F-4C7F-4DBF-8836-AF7F3C6B33C1}"/>
              </a:ext>
            </a:extLst>
          </p:cNvPr>
          <p:cNvSpPr txBox="1"/>
          <p:nvPr/>
        </p:nvSpPr>
        <p:spPr>
          <a:xfrm rot="19933921">
            <a:off x="2993763" y="1662880"/>
            <a:ext cx="1799184" cy="707886"/>
          </a:xfrm>
          <a:prstGeom prst="rect">
            <a:avLst/>
          </a:prstGeom>
          <a:noFill/>
        </p:spPr>
        <p:txBody>
          <a:bodyPr wrap="square" rtlCol="0">
            <a:spAutoFit/>
          </a:bodyPr>
          <a:lstStyle/>
          <a:p>
            <a:r>
              <a:rPr lang="es-ES" sz="4000" dirty="0" err="1">
                <a:solidFill>
                  <a:srgbClr val="FF0000"/>
                </a:solidFill>
                <a:latin typeface="Cooper Black" panose="0208090404030B020404" pitchFamily="18" charset="0"/>
              </a:rPr>
              <a:t>Drugs</a:t>
            </a:r>
            <a:endParaRPr lang="en-US" sz="4000" dirty="0">
              <a:solidFill>
                <a:srgbClr val="FF0000"/>
              </a:solidFill>
              <a:latin typeface="Cooper Black" panose="0208090404030B020404" pitchFamily="18" charset="0"/>
            </a:endParaRPr>
          </a:p>
        </p:txBody>
      </p:sp>
      <p:sp>
        <p:nvSpPr>
          <p:cNvPr id="12" name="TextBox 11">
            <a:extLst>
              <a:ext uri="{FF2B5EF4-FFF2-40B4-BE49-F238E27FC236}">
                <a16:creationId xmlns:a16="http://schemas.microsoft.com/office/drawing/2014/main" id="{641E5242-70F5-491A-B589-2AB6614BE55E}"/>
              </a:ext>
            </a:extLst>
          </p:cNvPr>
          <p:cNvSpPr txBox="1"/>
          <p:nvPr/>
        </p:nvSpPr>
        <p:spPr>
          <a:xfrm rot="1167779">
            <a:off x="4001371" y="2258532"/>
            <a:ext cx="1461275" cy="461665"/>
          </a:xfrm>
          <a:prstGeom prst="rect">
            <a:avLst/>
          </a:prstGeom>
          <a:noFill/>
        </p:spPr>
        <p:txBody>
          <a:bodyPr wrap="square" rtlCol="0">
            <a:spAutoFit/>
          </a:bodyPr>
          <a:lstStyle/>
          <a:p>
            <a:r>
              <a:rPr lang="es-ES" sz="2400" dirty="0" err="1">
                <a:solidFill>
                  <a:schemeClr val="accent2">
                    <a:lumMod val="60000"/>
                    <a:lumOff val="40000"/>
                  </a:schemeClr>
                </a:solidFill>
                <a:latin typeface="Trebuchet MS" panose="020B0603020202020204" pitchFamily="34" charset="0"/>
              </a:rPr>
              <a:t>Violence</a:t>
            </a:r>
            <a:endParaRPr lang="en-US" sz="2400" dirty="0">
              <a:solidFill>
                <a:schemeClr val="accent2">
                  <a:lumMod val="60000"/>
                  <a:lumOff val="40000"/>
                </a:schemeClr>
              </a:solidFill>
              <a:latin typeface="Trebuchet MS" panose="020B0603020202020204" pitchFamily="34" charset="0"/>
            </a:endParaRPr>
          </a:p>
        </p:txBody>
      </p:sp>
      <p:sp>
        <p:nvSpPr>
          <p:cNvPr id="13" name="TextBox 12">
            <a:extLst>
              <a:ext uri="{FF2B5EF4-FFF2-40B4-BE49-F238E27FC236}">
                <a16:creationId xmlns:a16="http://schemas.microsoft.com/office/drawing/2014/main" id="{D9336357-BAC6-4244-83E3-1AA265D960B6}"/>
              </a:ext>
            </a:extLst>
          </p:cNvPr>
          <p:cNvSpPr txBox="1"/>
          <p:nvPr/>
        </p:nvSpPr>
        <p:spPr>
          <a:xfrm rot="692383">
            <a:off x="4348270" y="1483407"/>
            <a:ext cx="1572188" cy="584775"/>
          </a:xfrm>
          <a:prstGeom prst="rect">
            <a:avLst/>
          </a:prstGeom>
          <a:noFill/>
        </p:spPr>
        <p:txBody>
          <a:bodyPr wrap="square" rtlCol="0">
            <a:spAutoFit/>
          </a:bodyPr>
          <a:lstStyle/>
          <a:p>
            <a:r>
              <a:rPr lang="es-ES" sz="3200" dirty="0" err="1">
                <a:solidFill>
                  <a:schemeClr val="accent3"/>
                </a:solidFill>
                <a:latin typeface="Gill Sans MT" panose="020B0502020104020203" pitchFamily="34" charset="0"/>
              </a:rPr>
              <a:t>Poverty</a:t>
            </a:r>
            <a:endParaRPr lang="en-US" sz="3200" dirty="0">
              <a:solidFill>
                <a:schemeClr val="accent3"/>
              </a:solidFill>
              <a:latin typeface="Gill Sans MT" panose="020B0502020104020203" pitchFamily="34" charset="0"/>
            </a:endParaRPr>
          </a:p>
        </p:txBody>
      </p:sp>
      <p:sp>
        <p:nvSpPr>
          <p:cNvPr id="14" name="TextBox 13">
            <a:extLst>
              <a:ext uri="{FF2B5EF4-FFF2-40B4-BE49-F238E27FC236}">
                <a16:creationId xmlns:a16="http://schemas.microsoft.com/office/drawing/2014/main" id="{2EDD5BD2-22C1-4367-94F6-A395B7163F8D}"/>
              </a:ext>
            </a:extLst>
          </p:cNvPr>
          <p:cNvSpPr txBox="1"/>
          <p:nvPr/>
        </p:nvSpPr>
        <p:spPr>
          <a:xfrm rot="1725371">
            <a:off x="4188498" y="1987202"/>
            <a:ext cx="1708853" cy="461665"/>
          </a:xfrm>
          <a:prstGeom prst="rect">
            <a:avLst/>
          </a:prstGeom>
          <a:noFill/>
        </p:spPr>
        <p:txBody>
          <a:bodyPr wrap="square" rtlCol="0">
            <a:spAutoFit/>
          </a:bodyPr>
          <a:lstStyle/>
          <a:p>
            <a:r>
              <a:rPr lang="en-US" sz="2400" b="1" dirty="0">
                <a:solidFill>
                  <a:schemeClr val="accent5"/>
                </a:solidFill>
                <a:latin typeface="+mj-lt"/>
              </a:rPr>
              <a:t>Depression</a:t>
            </a:r>
          </a:p>
        </p:txBody>
      </p:sp>
      <p:grpSp>
        <p:nvGrpSpPr>
          <p:cNvPr id="15" name="Group 14">
            <a:extLst>
              <a:ext uri="{FF2B5EF4-FFF2-40B4-BE49-F238E27FC236}">
                <a16:creationId xmlns:a16="http://schemas.microsoft.com/office/drawing/2014/main" id="{8C068EC3-46F6-4266-801E-0E395FC9F808}"/>
              </a:ext>
            </a:extLst>
          </p:cNvPr>
          <p:cNvGrpSpPr/>
          <p:nvPr/>
        </p:nvGrpSpPr>
        <p:grpSpPr>
          <a:xfrm>
            <a:off x="138896" y="3058322"/>
            <a:ext cx="11653778" cy="3082079"/>
            <a:chOff x="138896" y="3066971"/>
            <a:chExt cx="11653778" cy="3082079"/>
          </a:xfrm>
        </p:grpSpPr>
        <p:sp>
          <p:nvSpPr>
            <p:cNvPr id="41" name="Rectangle 40">
              <a:extLst>
                <a:ext uri="{FF2B5EF4-FFF2-40B4-BE49-F238E27FC236}">
                  <a16:creationId xmlns:a16="http://schemas.microsoft.com/office/drawing/2014/main" id="{CC9145C5-5896-4D4D-9258-5447E1211776}"/>
                </a:ext>
              </a:extLst>
            </p:cNvPr>
            <p:cNvSpPr/>
            <p:nvPr/>
          </p:nvSpPr>
          <p:spPr>
            <a:xfrm>
              <a:off x="138896" y="5687385"/>
              <a:ext cx="11653778" cy="461665"/>
            </a:xfrm>
            <a:prstGeom prst="rect">
              <a:avLst/>
            </a:prstGeom>
          </p:spPr>
          <p:txBody>
            <a:bodyPr wrap="square">
              <a:spAutoFit/>
            </a:bodyPr>
            <a:lstStyle/>
            <a:p>
              <a:pPr lvl="1"/>
              <a:r>
                <a:rPr lang="en-US" sz="2400" dirty="0"/>
                <a:t>Not just about HIV or </a:t>
              </a:r>
              <a:r>
                <a:rPr lang="en-US" sz="2400" dirty="0" err="1"/>
                <a:t>PrEP</a:t>
              </a:r>
              <a:r>
                <a:rPr lang="en-US" sz="2400" dirty="0"/>
                <a:t>  understand and address social and structural vulnerabilities</a:t>
              </a:r>
            </a:p>
          </p:txBody>
        </p:sp>
        <p:grpSp>
          <p:nvGrpSpPr>
            <p:cNvPr id="9" name="Group 8">
              <a:extLst>
                <a:ext uri="{FF2B5EF4-FFF2-40B4-BE49-F238E27FC236}">
                  <a16:creationId xmlns:a16="http://schemas.microsoft.com/office/drawing/2014/main" id="{FF5CFFAA-6960-4DC4-A833-1F2181A9E218}"/>
                </a:ext>
              </a:extLst>
            </p:cNvPr>
            <p:cNvGrpSpPr/>
            <p:nvPr/>
          </p:nvGrpSpPr>
          <p:grpSpPr>
            <a:xfrm>
              <a:off x="231289" y="3066971"/>
              <a:ext cx="11471722" cy="2634632"/>
              <a:chOff x="231289" y="3066971"/>
              <a:chExt cx="11471722" cy="2634632"/>
            </a:xfrm>
          </p:grpSpPr>
          <p:pic>
            <p:nvPicPr>
              <p:cNvPr id="17" name="Picture 16">
                <a:extLst>
                  <a:ext uri="{FF2B5EF4-FFF2-40B4-BE49-F238E27FC236}">
                    <a16:creationId xmlns:a16="http://schemas.microsoft.com/office/drawing/2014/main" id="{B4F1595E-6876-4F6D-95B2-734B144593A6}"/>
                  </a:ext>
                </a:extLst>
              </p:cNvPr>
              <p:cNvPicPr>
                <a:picLocks noChangeAspect="1"/>
              </p:cNvPicPr>
              <p:nvPr/>
            </p:nvPicPr>
            <p:blipFill>
              <a:blip r:embed="rId5"/>
              <a:stretch>
                <a:fillRect/>
              </a:stretch>
            </p:blipFill>
            <p:spPr>
              <a:xfrm>
                <a:off x="5072783" y="3066971"/>
                <a:ext cx="3980881" cy="2634632"/>
              </a:xfrm>
              <a:prstGeom prst="rect">
                <a:avLst/>
              </a:prstGeom>
            </p:spPr>
          </p:pic>
          <p:graphicFrame>
            <p:nvGraphicFramePr>
              <p:cNvPr id="18" name="Gráfico 3">
                <a:extLst>
                  <a:ext uri="{FF2B5EF4-FFF2-40B4-BE49-F238E27FC236}">
                    <a16:creationId xmlns:a16="http://schemas.microsoft.com/office/drawing/2014/main" id="{3B12E321-575D-4F1D-92CE-B6D73C512ABE}"/>
                  </a:ext>
                </a:extLst>
              </p:cNvPr>
              <p:cNvGraphicFramePr>
                <a:graphicFrameLocks/>
              </p:cNvGraphicFramePr>
              <p:nvPr>
                <p:extLst>
                  <p:ext uri="{D42A27DB-BD31-4B8C-83A1-F6EECF244321}">
                    <p14:modId xmlns:p14="http://schemas.microsoft.com/office/powerpoint/2010/main" val="3352804153"/>
                  </p:ext>
                </p:extLst>
              </p:nvPr>
            </p:nvGraphicFramePr>
            <p:xfrm>
              <a:off x="8366625" y="3154599"/>
              <a:ext cx="3336386" cy="2288073"/>
            </p:xfrm>
            <a:graphic>
              <a:graphicData uri="http://schemas.openxmlformats.org/drawingml/2006/chart">
                <c:chart xmlns:c="http://schemas.openxmlformats.org/drawingml/2006/chart" xmlns:r="http://schemas.openxmlformats.org/officeDocument/2006/relationships" r:id="rId6"/>
              </a:graphicData>
            </a:graphic>
          </p:graphicFrame>
          <p:sp>
            <p:nvSpPr>
              <p:cNvPr id="36" name="Oval 35">
                <a:extLst>
                  <a:ext uri="{FF2B5EF4-FFF2-40B4-BE49-F238E27FC236}">
                    <a16:creationId xmlns:a16="http://schemas.microsoft.com/office/drawing/2014/main" id="{1E578317-F643-49BF-A294-FC71B0022A27}"/>
                  </a:ext>
                </a:extLst>
              </p:cNvPr>
              <p:cNvSpPr/>
              <p:nvPr/>
            </p:nvSpPr>
            <p:spPr>
              <a:xfrm>
                <a:off x="661521" y="3858988"/>
                <a:ext cx="950700" cy="5482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err="1"/>
                  <a:t>Drugs</a:t>
                </a:r>
                <a:endParaRPr lang="es-ES" sz="1600" dirty="0"/>
              </a:p>
            </p:txBody>
          </p:sp>
          <p:sp>
            <p:nvSpPr>
              <p:cNvPr id="37" name="Oval 36">
                <a:extLst>
                  <a:ext uri="{FF2B5EF4-FFF2-40B4-BE49-F238E27FC236}">
                    <a16:creationId xmlns:a16="http://schemas.microsoft.com/office/drawing/2014/main" id="{6F8320E0-C3B1-4BA5-A364-8782680147FE}"/>
                  </a:ext>
                </a:extLst>
              </p:cNvPr>
              <p:cNvSpPr/>
              <p:nvPr/>
            </p:nvSpPr>
            <p:spPr>
              <a:xfrm>
                <a:off x="1136871" y="4399356"/>
                <a:ext cx="1669809" cy="5482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err="1"/>
                  <a:t>Depression</a:t>
                </a:r>
                <a:endParaRPr lang="es-ES" sz="1600" dirty="0"/>
              </a:p>
            </p:txBody>
          </p:sp>
          <p:sp>
            <p:nvSpPr>
              <p:cNvPr id="38" name="Oval 37">
                <a:extLst>
                  <a:ext uri="{FF2B5EF4-FFF2-40B4-BE49-F238E27FC236}">
                    <a16:creationId xmlns:a16="http://schemas.microsoft.com/office/drawing/2014/main" id="{BB73B5F9-0CAD-4575-945C-6F120E77378C}"/>
                  </a:ext>
                </a:extLst>
              </p:cNvPr>
              <p:cNvSpPr/>
              <p:nvPr/>
            </p:nvSpPr>
            <p:spPr>
              <a:xfrm>
                <a:off x="2423436" y="3816419"/>
                <a:ext cx="651377" cy="5482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a:t>IPV</a:t>
                </a:r>
              </a:p>
            </p:txBody>
          </p:sp>
          <p:sp>
            <p:nvSpPr>
              <p:cNvPr id="40" name="Oval 39">
                <a:extLst>
                  <a:ext uri="{FF2B5EF4-FFF2-40B4-BE49-F238E27FC236}">
                    <a16:creationId xmlns:a16="http://schemas.microsoft.com/office/drawing/2014/main" id="{DA8F244B-B1FB-45F5-A97E-562DE102FC54}"/>
                  </a:ext>
                </a:extLst>
              </p:cNvPr>
              <p:cNvSpPr/>
              <p:nvPr/>
            </p:nvSpPr>
            <p:spPr>
              <a:xfrm>
                <a:off x="1949829" y="4942135"/>
                <a:ext cx="1669809" cy="5482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a:t>Sexual </a:t>
                </a:r>
                <a:r>
                  <a:rPr lang="es-ES" sz="1600" dirty="0" err="1"/>
                  <a:t>Compulsion</a:t>
                </a:r>
                <a:endParaRPr lang="es-ES" sz="1600" dirty="0"/>
              </a:p>
            </p:txBody>
          </p:sp>
          <p:sp>
            <p:nvSpPr>
              <p:cNvPr id="42" name="Oval 41">
                <a:extLst>
                  <a:ext uri="{FF2B5EF4-FFF2-40B4-BE49-F238E27FC236}">
                    <a16:creationId xmlns:a16="http://schemas.microsoft.com/office/drawing/2014/main" id="{7483E211-E686-44DD-9AEF-59E3BDB91D8D}"/>
                  </a:ext>
                </a:extLst>
              </p:cNvPr>
              <p:cNvSpPr/>
              <p:nvPr/>
            </p:nvSpPr>
            <p:spPr>
              <a:xfrm>
                <a:off x="390639" y="5002537"/>
                <a:ext cx="1148551" cy="44930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a:t>Alcohol </a:t>
                </a:r>
              </a:p>
            </p:txBody>
          </p:sp>
          <p:sp>
            <p:nvSpPr>
              <p:cNvPr id="43" name="Rectangle 42">
                <a:extLst>
                  <a:ext uri="{FF2B5EF4-FFF2-40B4-BE49-F238E27FC236}">
                    <a16:creationId xmlns:a16="http://schemas.microsoft.com/office/drawing/2014/main" id="{80EADECA-3D55-4554-9EB9-6BFF7454B0E1}"/>
                  </a:ext>
                </a:extLst>
              </p:cNvPr>
              <p:cNvSpPr/>
              <p:nvPr/>
            </p:nvSpPr>
            <p:spPr>
              <a:xfrm>
                <a:off x="231289" y="3139053"/>
                <a:ext cx="4197944" cy="461665"/>
              </a:xfrm>
              <a:prstGeom prst="rect">
                <a:avLst/>
              </a:prstGeom>
            </p:spPr>
            <p:txBody>
              <a:bodyPr wrap="none">
                <a:spAutoFit/>
              </a:bodyPr>
              <a:lstStyle/>
              <a:p>
                <a:pPr marL="457200" indent="-457200">
                  <a:buFont typeface="Arial" panose="020B0604020202020204" pitchFamily="34" charset="0"/>
                  <a:buChar char="•"/>
                </a:pPr>
                <a:r>
                  <a:rPr lang="en-US" sz="2400" dirty="0">
                    <a:solidFill>
                      <a:schemeClr val="tx2"/>
                    </a:solidFill>
                    <a:latin typeface="Franklin Gothic Book" panose="020B0503020102020204" pitchFamily="34" charset="0"/>
                    <a:cs typeface="Arial" pitchFamily="34" charset="0"/>
                  </a:rPr>
                  <a:t>TUAC0103: 50% </a:t>
                </a:r>
                <a:r>
                  <a:rPr lang="en-US" sz="2400" dirty="0" err="1">
                    <a:solidFill>
                      <a:schemeClr val="tx2"/>
                    </a:solidFill>
                    <a:latin typeface="Franklin Gothic Book" panose="020B0503020102020204" pitchFamily="34" charset="0"/>
                    <a:cs typeface="Arial" pitchFamily="34" charset="0"/>
                  </a:rPr>
                  <a:t>syndemics</a:t>
                </a:r>
                <a:endParaRPr lang="en-US" sz="2400" dirty="0">
                  <a:solidFill>
                    <a:schemeClr val="tx2"/>
                  </a:solidFill>
                  <a:latin typeface="Franklin Gothic Book" panose="020B0503020102020204" pitchFamily="34" charset="0"/>
                  <a:cs typeface="Arial" pitchFamily="34" charset="0"/>
                </a:endParaRPr>
              </a:p>
            </p:txBody>
          </p:sp>
        </p:grpSp>
      </p:grpSp>
      <p:sp>
        <p:nvSpPr>
          <p:cNvPr id="4" name="Rectangle 3">
            <a:extLst>
              <a:ext uri="{FF2B5EF4-FFF2-40B4-BE49-F238E27FC236}">
                <a16:creationId xmlns:a16="http://schemas.microsoft.com/office/drawing/2014/main" id="{77249330-1779-4985-95BB-35F6EF75D311}"/>
              </a:ext>
            </a:extLst>
          </p:cNvPr>
          <p:cNvSpPr/>
          <p:nvPr/>
        </p:nvSpPr>
        <p:spPr>
          <a:xfrm>
            <a:off x="231289" y="1592379"/>
            <a:ext cx="2750560" cy="1569660"/>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383333"/>
                </a:solidFill>
                <a:latin typeface="Franklin Gothic Book" panose="020B0503020102020204" pitchFamily="34" charset="0"/>
                <a:cs typeface="Arial" pitchFamily="34" charset="0"/>
              </a:rPr>
              <a:t>MOBS01</a:t>
            </a:r>
          </a:p>
          <a:p>
            <a:pPr marL="457200" indent="-457200">
              <a:buFont typeface="Arial" panose="020B0604020202020204" pitchFamily="34" charset="0"/>
              <a:buChar char="•"/>
            </a:pPr>
            <a:r>
              <a:rPr lang="en-US" sz="3200" dirty="0"/>
              <a:t>TUAC01</a:t>
            </a:r>
          </a:p>
          <a:p>
            <a:endParaRPr lang="en-US" sz="3200" dirty="0">
              <a:solidFill>
                <a:srgbClr val="383333"/>
              </a:solidFill>
              <a:latin typeface="Franklin Gothic Book" panose="020B0503020102020204" pitchFamily="34" charset="0"/>
              <a:cs typeface="Arial" pitchFamily="34" charset="0"/>
            </a:endParaRPr>
          </a:p>
        </p:txBody>
      </p:sp>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69469BC1-73B7-4C38-BC3A-59B728E5FD39}"/>
                  </a:ext>
                </a:extLst>
              </p14:cNvPr>
              <p14:cNvContentPartPr/>
              <p14:nvPr/>
            </p14:nvContentPartPr>
            <p14:xfrm>
              <a:off x="9173042" y="4041102"/>
              <a:ext cx="524172" cy="564429"/>
            </p14:xfrm>
          </p:contentPart>
        </mc:Choice>
        <mc:Fallback xmlns="">
          <p:pic>
            <p:nvPicPr>
              <p:cNvPr id="28" name="Ink 27">
                <a:extLst>
                  <a:ext uri="{FF2B5EF4-FFF2-40B4-BE49-F238E27FC236}">
                    <a16:creationId xmlns:a16="http://schemas.microsoft.com/office/drawing/2014/main" id="{69469BC1-73B7-4C38-BC3A-59B728E5FD39}"/>
                  </a:ext>
                </a:extLst>
              </p:cNvPr>
              <p:cNvPicPr/>
              <p:nvPr/>
            </p:nvPicPr>
            <p:blipFill>
              <a:blip r:embed="rId9"/>
              <a:stretch>
                <a:fillRect/>
              </a:stretch>
            </p:blipFill>
            <p:spPr>
              <a:xfrm>
                <a:off x="9153975" y="4022012"/>
                <a:ext cx="561947" cy="60225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D28648FA-B021-4C2B-ACC7-E8CBC39F7296}"/>
                  </a:ext>
                </a:extLst>
              </p14:cNvPr>
              <p14:cNvContentPartPr/>
              <p14:nvPr/>
            </p14:nvContentPartPr>
            <p14:xfrm>
              <a:off x="5886206" y="2749120"/>
              <a:ext cx="524172" cy="564429"/>
            </p14:xfrm>
          </p:contentPart>
        </mc:Choice>
        <mc:Fallback xmlns="">
          <p:pic>
            <p:nvPicPr>
              <p:cNvPr id="29" name="Ink 28">
                <a:extLst>
                  <a:ext uri="{FF2B5EF4-FFF2-40B4-BE49-F238E27FC236}">
                    <a16:creationId xmlns:a16="http://schemas.microsoft.com/office/drawing/2014/main" id="{D28648FA-B021-4C2B-ACC7-E8CBC39F7296}"/>
                  </a:ext>
                </a:extLst>
              </p:cNvPr>
              <p:cNvPicPr/>
              <p:nvPr/>
            </p:nvPicPr>
            <p:blipFill>
              <a:blip r:embed="rId9"/>
              <a:stretch>
                <a:fillRect/>
              </a:stretch>
            </p:blipFill>
            <p:spPr>
              <a:xfrm>
                <a:off x="5867139" y="2730030"/>
                <a:ext cx="561947" cy="602250"/>
              </a:xfrm>
              <a:prstGeom prst="rect">
                <a:avLst/>
              </a:prstGeom>
            </p:spPr>
          </p:pic>
        </mc:Fallback>
      </mc:AlternateContent>
      <p:grpSp>
        <p:nvGrpSpPr>
          <p:cNvPr id="8" name="Group 7">
            <a:extLst>
              <a:ext uri="{FF2B5EF4-FFF2-40B4-BE49-F238E27FC236}">
                <a16:creationId xmlns:a16="http://schemas.microsoft.com/office/drawing/2014/main" id="{A8AB79ED-331B-4D10-B3CC-712BB592E40B}"/>
              </a:ext>
            </a:extLst>
          </p:cNvPr>
          <p:cNvGrpSpPr/>
          <p:nvPr/>
        </p:nvGrpSpPr>
        <p:grpSpPr>
          <a:xfrm>
            <a:off x="2941967" y="1332061"/>
            <a:ext cx="2732833" cy="1757048"/>
            <a:chOff x="2988124" y="-692483"/>
            <a:chExt cx="2732833" cy="1757048"/>
          </a:xfrm>
        </p:grpSpPr>
        <p:pic>
          <p:nvPicPr>
            <p:cNvPr id="27" name="Picture 2" descr="Resultado de imagen para yunque">
              <a:extLst>
                <a:ext uri="{FF2B5EF4-FFF2-40B4-BE49-F238E27FC236}">
                  <a16:creationId xmlns:a16="http://schemas.microsoft.com/office/drawing/2014/main" id="{79E0BA24-4CF8-40C8-B853-DA635A40037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23" t="18314" r="1000" b="18821"/>
            <a:stretch/>
          </p:blipFill>
          <p:spPr bwMode="auto">
            <a:xfrm>
              <a:off x="2988124" y="-692483"/>
              <a:ext cx="2732833" cy="17570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18CF7CE-9208-4341-AA3F-80584392E31A}"/>
                </a:ext>
              </a:extLst>
            </p:cNvPr>
            <p:cNvSpPr txBox="1"/>
            <p:nvPr/>
          </p:nvSpPr>
          <p:spPr>
            <a:xfrm>
              <a:off x="3273838" y="-316663"/>
              <a:ext cx="1794321" cy="646331"/>
            </a:xfrm>
            <a:prstGeom prst="rect">
              <a:avLst/>
            </a:prstGeom>
            <a:noFill/>
          </p:spPr>
          <p:txBody>
            <a:bodyPr wrap="square" rtlCol="0">
              <a:spAutoFit/>
            </a:bodyPr>
            <a:lstStyle/>
            <a:p>
              <a:r>
                <a:rPr lang="es-ES" sz="3600" b="1" dirty="0">
                  <a:solidFill>
                    <a:srgbClr val="FFFF00"/>
                  </a:solidFill>
                  <a:effectLst>
                    <a:outerShdw blurRad="38100" dist="38100" dir="2700000" algn="tl">
                      <a:srgbClr val="000000">
                        <a:alpha val="43137"/>
                      </a:srgbClr>
                    </a:outerShdw>
                  </a:effectLst>
                </a:rPr>
                <a:t>STIGMA</a:t>
              </a:r>
              <a:endParaRPr lang="en-US" sz="3600" b="1" dirty="0">
                <a:solidFill>
                  <a:srgbClr val="FFFF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39289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80">
                                          <p:stCondLst>
                                            <p:cond delay="0"/>
                                          </p:stCondLst>
                                        </p:cTn>
                                        <p:tgtEl>
                                          <p:spTgt spid="29"/>
                                        </p:tgtEl>
                                      </p:cBhvr>
                                    </p:animEffect>
                                    <p:anim calcmode="lin" valueType="num">
                                      <p:cBhvr>
                                        <p:cTn id="4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7" dur="26">
                                          <p:stCondLst>
                                            <p:cond delay="650"/>
                                          </p:stCondLst>
                                        </p:cTn>
                                        <p:tgtEl>
                                          <p:spTgt spid="29"/>
                                        </p:tgtEl>
                                      </p:cBhvr>
                                      <p:to x="100000" y="60000"/>
                                    </p:animScale>
                                    <p:animScale>
                                      <p:cBhvr>
                                        <p:cTn id="48" dur="166" decel="50000">
                                          <p:stCondLst>
                                            <p:cond delay="676"/>
                                          </p:stCondLst>
                                        </p:cTn>
                                        <p:tgtEl>
                                          <p:spTgt spid="29"/>
                                        </p:tgtEl>
                                      </p:cBhvr>
                                      <p:to x="100000" y="100000"/>
                                    </p:animScale>
                                    <p:animScale>
                                      <p:cBhvr>
                                        <p:cTn id="49" dur="26">
                                          <p:stCondLst>
                                            <p:cond delay="1312"/>
                                          </p:stCondLst>
                                        </p:cTn>
                                        <p:tgtEl>
                                          <p:spTgt spid="29"/>
                                        </p:tgtEl>
                                      </p:cBhvr>
                                      <p:to x="100000" y="80000"/>
                                    </p:animScale>
                                    <p:animScale>
                                      <p:cBhvr>
                                        <p:cTn id="50" dur="166" decel="50000">
                                          <p:stCondLst>
                                            <p:cond delay="1338"/>
                                          </p:stCondLst>
                                        </p:cTn>
                                        <p:tgtEl>
                                          <p:spTgt spid="29"/>
                                        </p:tgtEl>
                                      </p:cBhvr>
                                      <p:to x="100000" y="100000"/>
                                    </p:animScale>
                                    <p:animScale>
                                      <p:cBhvr>
                                        <p:cTn id="51" dur="26">
                                          <p:stCondLst>
                                            <p:cond delay="1642"/>
                                          </p:stCondLst>
                                        </p:cTn>
                                        <p:tgtEl>
                                          <p:spTgt spid="29"/>
                                        </p:tgtEl>
                                      </p:cBhvr>
                                      <p:to x="100000" y="90000"/>
                                    </p:animScale>
                                    <p:animScale>
                                      <p:cBhvr>
                                        <p:cTn id="52" dur="166" decel="50000">
                                          <p:stCondLst>
                                            <p:cond delay="1668"/>
                                          </p:stCondLst>
                                        </p:cTn>
                                        <p:tgtEl>
                                          <p:spTgt spid="29"/>
                                        </p:tgtEl>
                                      </p:cBhvr>
                                      <p:to x="100000" y="100000"/>
                                    </p:animScale>
                                    <p:animScale>
                                      <p:cBhvr>
                                        <p:cTn id="53" dur="26">
                                          <p:stCondLst>
                                            <p:cond delay="1808"/>
                                          </p:stCondLst>
                                        </p:cTn>
                                        <p:tgtEl>
                                          <p:spTgt spid="29"/>
                                        </p:tgtEl>
                                      </p:cBhvr>
                                      <p:to x="100000" y="95000"/>
                                    </p:animScale>
                                    <p:animScale>
                                      <p:cBhvr>
                                        <p:cTn id="54" dur="166" decel="50000">
                                          <p:stCondLst>
                                            <p:cond delay="1834"/>
                                          </p:stCondLst>
                                        </p:cTn>
                                        <p:tgtEl>
                                          <p:spTgt spid="29"/>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80">
                                          <p:stCondLst>
                                            <p:cond delay="0"/>
                                          </p:stCondLst>
                                        </p:cTn>
                                        <p:tgtEl>
                                          <p:spTgt spid="28"/>
                                        </p:tgtEl>
                                      </p:cBhvr>
                                    </p:animEffect>
                                    <p:anim calcmode="lin" valueType="num">
                                      <p:cBhvr>
                                        <p:cTn id="5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63" dur="26">
                                          <p:stCondLst>
                                            <p:cond delay="650"/>
                                          </p:stCondLst>
                                        </p:cTn>
                                        <p:tgtEl>
                                          <p:spTgt spid="28"/>
                                        </p:tgtEl>
                                      </p:cBhvr>
                                      <p:to x="100000" y="60000"/>
                                    </p:animScale>
                                    <p:animScale>
                                      <p:cBhvr>
                                        <p:cTn id="64" dur="166" decel="50000">
                                          <p:stCondLst>
                                            <p:cond delay="676"/>
                                          </p:stCondLst>
                                        </p:cTn>
                                        <p:tgtEl>
                                          <p:spTgt spid="28"/>
                                        </p:tgtEl>
                                      </p:cBhvr>
                                      <p:to x="100000" y="100000"/>
                                    </p:animScale>
                                    <p:animScale>
                                      <p:cBhvr>
                                        <p:cTn id="65" dur="26">
                                          <p:stCondLst>
                                            <p:cond delay="1312"/>
                                          </p:stCondLst>
                                        </p:cTn>
                                        <p:tgtEl>
                                          <p:spTgt spid="28"/>
                                        </p:tgtEl>
                                      </p:cBhvr>
                                      <p:to x="100000" y="80000"/>
                                    </p:animScale>
                                    <p:animScale>
                                      <p:cBhvr>
                                        <p:cTn id="66" dur="166" decel="50000">
                                          <p:stCondLst>
                                            <p:cond delay="1338"/>
                                          </p:stCondLst>
                                        </p:cTn>
                                        <p:tgtEl>
                                          <p:spTgt spid="28"/>
                                        </p:tgtEl>
                                      </p:cBhvr>
                                      <p:to x="100000" y="100000"/>
                                    </p:animScale>
                                    <p:animScale>
                                      <p:cBhvr>
                                        <p:cTn id="67" dur="26">
                                          <p:stCondLst>
                                            <p:cond delay="1642"/>
                                          </p:stCondLst>
                                        </p:cTn>
                                        <p:tgtEl>
                                          <p:spTgt spid="28"/>
                                        </p:tgtEl>
                                      </p:cBhvr>
                                      <p:to x="100000" y="90000"/>
                                    </p:animScale>
                                    <p:animScale>
                                      <p:cBhvr>
                                        <p:cTn id="68" dur="166" decel="50000">
                                          <p:stCondLst>
                                            <p:cond delay="1668"/>
                                          </p:stCondLst>
                                        </p:cTn>
                                        <p:tgtEl>
                                          <p:spTgt spid="28"/>
                                        </p:tgtEl>
                                      </p:cBhvr>
                                      <p:to x="100000" y="100000"/>
                                    </p:animScale>
                                    <p:animScale>
                                      <p:cBhvr>
                                        <p:cTn id="69" dur="26">
                                          <p:stCondLst>
                                            <p:cond delay="1808"/>
                                          </p:stCondLst>
                                        </p:cTn>
                                        <p:tgtEl>
                                          <p:spTgt spid="28"/>
                                        </p:tgtEl>
                                      </p:cBhvr>
                                      <p:to x="100000" y="95000"/>
                                    </p:animScale>
                                    <p:animScale>
                                      <p:cBhvr>
                                        <p:cTn id="70"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7EBA1-F306-439C-8F56-3BE7549EF386}"/>
              </a:ext>
            </a:extLst>
          </p:cNvPr>
          <p:cNvSpPr>
            <a:spLocks noGrp="1"/>
          </p:cNvSpPr>
          <p:nvPr>
            <p:ph type="title"/>
          </p:nvPr>
        </p:nvSpPr>
        <p:spPr/>
        <p:txBody>
          <a:bodyPr>
            <a:normAutofit fontScale="90000"/>
          </a:bodyPr>
          <a:lstStyle/>
          <a:p>
            <a:r>
              <a:rPr lang="es-ES" dirty="0" err="1"/>
              <a:t>Solutions</a:t>
            </a:r>
            <a:r>
              <a:rPr lang="es-ES" dirty="0"/>
              <a:t>, ideas and </a:t>
            </a:r>
            <a:r>
              <a:rPr lang="es-ES" dirty="0" err="1"/>
              <a:t>opinions</a:t>
            </a:r>
            <a:r>
              <a:rPr lang="es-ES" dirty="0"/>
              <a:t>….</a:t>
            </a:r>
            <a:endParaRPr lang="en-US" dirty="0"/>
          </a:p>
        </p:txBody>
      </p:sp>
      <p:sp>
        <p:nvSpPr>
          <p:cNvPr id="3" name="Content Placeholder 2">
            <a:extLst>
              <a:ext uri="{FF2B5EF4-FFF2-40B4-BE49-F238E27FC236}">
                <a16:creationId xmlns:a16="http://schemas.microsoft.com/office/drawing/2014/main" id="{6F2F1629-8CD1-4A47-824B-A381EAF6BBAE}"/>
              </a:ext>
            </a:extLst>
          </p:cNvPr>
          <p:cNvSpPr>
            <a:spLocks noGrp="1"/>
          </p:cNvSpPr>
          <p:nvPr>
            <p:ph idx="1"/>
          </p:nvPr>
        </p:nvSpPr>
        <p:spPr>
          <a:xfrm>
            <a:off x="231289" y="988142"/>
            <a:ext cx="6715201" cy="4167821"/>
          </a:xfrm>
        </p:spPr>
        <p:txBody>
          <a:bodyPr>
            <a:normAutofit/>
          </a:bodyPr>
          <a:lstStyle/>
          <a:p>
            <a:r>
              <a:rPr lang="en-US" sz="2400" dirty="0"/>
              <a:t>MOBS0104 	Importance of </a:t>
            </a:r>
            <a:r>
              <a:rPr lang="es-ES" sz="2400" dirty="0"/>
              <a:t>GA </a:t>
            </a:r>
            <a:r>
              <a:rPr lang="es-ES" sz="2400" dirty="0" err="1"/>
              <a:t>therapies</a:t>
            </a:r>
            <a:r>
              <a:rPr lang="es-ES" sz="2400" dirty="0"/>
              <a:t>, </a:t>
            </a:r>
            <a:r>
              <a:rPr lang="es-ES" sz="2400" dirty="0" err="1"/>
              <a:t>but</a:t>
            </a:r>
            <a:r>
              <a:rPr lang="es-ES" sz="2400" dirty="0"/>
              <a:t> 					</a:t>
            </a:r>
            <a:r>
              <a:rPr lang="es-ES" sz="2400" dirty="0" err="1"/>
              <a:t>this</a:t>
            </a:r>
            <a:r>
              <a:rPr lang="es-ES" sz="2400" dirty="0"/>
              <a:t> </a:t>
            </a:r>
            <a:r>
              <a:rPr lang="es-ES" sz="2400" dirty="0" err="1"/>
              <a:t>is</a:t>
            </a:r>
            <a:r>
              <a:rPr lang="es-ES" sz="2400" dirty="0"/>
              <a:t> </a:t>
            </a:r>
            <a:r>
              <a:rPr lang="es-ES" sz="2400" dirty="0" err="1"/>
              <a:t>not</a:t>
            </a:r>
            <a:r>
              <a:rPr lang="es-ES" sz="2400" dirty="0"/>
              <a:t> </a:t>
            </a:r>
            <a:r>
              <a:rPr lang="es-ES" sz="2400" dirty="0" err="1"/>
              <a:t>enough</a:t>
            </a:r>
            <a:endParaRPr lang="es-ES" sz="2400" dirty="0"/>
          </a:p>
          <a:p>
            <a:endParaRPr lang="es-ES" sz="1400" dirty="0"/>
          </a:p>
          <a:p>
            <a:r>
              <a:rPr lang="en-US" sz="2400" dirty="0"/>
              <a:t>MOBS0105 	</a:t>
            </a:r>
            <a:r>
              <a:rPr lang="es-ES" sz="2400" dirty="0" err="1"/>
              <a:t>Compentent</a:t>
            </a:r>
            <a:r>
              <a:rPr lang="es-ES" sz="2400" dirty="0"/>
              <a:t> </a:t>
            </a:r>
            <a:r>
              <a:rPr lang="es-ES" sz="2400" dirty="0" err="1"/>
              <a:t>service</a:t>
            </a:r>
            <a:r>
              <a:rPr lang="es-ES" sz="2400" dirty="0"/>
              <a:t> </a:t>
            </a:r>
            <a:r>
              <a:rPr lang="es-ES" sz="2400" dirty="0" err="1"/>
              <a:t>delivery</a:t>
            </a:r>
            <a:endParaRPr lang="es-ES" sz="2400" dirty="0"/>
          </a:p>
          <a:p>
            <a:endParaRPr lang="en-US" sz="1800" dirty="0"/>
          </a:p>
          <a:p>
            <a:r>
              <a:rPr lang="en-US" sz="2400" dirty="0"/>
              <a:t>MOBS0102 	</a:t>
            </a:r>
            <a:r>
              <a:rPr lang="es-ES" sz="2400" dirty="0" err="1"/>
              <a:t>Goverment</a:t>
            </a:r>
            <a:r>
              <a:rPr lang="es-ES" sz="2400" dirty="0"/>
              <a:t> </a:t>
            </a:r>
            <a:r>
              <a:rPr lang="es-ES" sz="2400" dirty="0" err="1"/>
              <a:t>involvement</a:t>
            </a:r>
            <a:endParaRPr lang="es-ES" sz="2400" dirty="0"/>
          </a:p>
          <a:p>
            <a:pPr marL="0" indent="0">
              <a:buNone/>
            </a:pPr>
            <a:r>
              <a:rPr lang="es-ES" sz="2400" dirty="0"/>
              <a:t>					</a:t>
            </a:r>
            <a:r>
              <a:rPr lang="es-ES" sz="2400" dirty="0">
                <a:highlight>
                  <a:srgbClr val="FFFF00"/>
                </a:highlight>
              </a:rPr>
              <a:t>Legal </a:t>
            </a:r>
            <a:r>
              <a:rPr lang="es-ES" sz="2400" dirty="0" err="1">
                <a:highlight>
                  <a:srgbClr val="FFFF00"/>
                </a:highlight>
              </a:rPr>
              <a:t>recognition</a:t>
            </a:r>
            <a:r>
              <a:rPr lang="es-ES" sz="2400" dirty="0">
                <a:highlight>
                  <a:srgbClr val="FFFF00"/>
                </a:highlight>
              </a:rPr>
              <a:t> </a:t>
            </a:r>
            <a:r>
              <a:rPr lang="es-ES" sz="2400" dirty="0" err="1">
                <a:highlight>
                  <a:srgbClr val="FFFF00"/>
                </a:highlight>
              </a:rPr>
              <a:t>is</a:t>
            </a:r>
            <a:r>
              <a:rPr lang="es-ES" sz="2400" dirty="0">
                <a:highlight>
                  <a:srgbClr val="FFFF00"/>
                </a:highlight>
              </a:rPr>
              <a:t> URGENT!!</a:t>
            </a:r>
          </a:p>
          <a:p>
            <a:endParaRPr lang="en-US" sz="1800" dirty="0"/>
          </a:p>
          <a:p>
            <a:r>
              <a:rPr lang="en-US" sz="2400" dirty="0"/>
              <a:t>TUAC0102 		</a:t>
            </a:r>
            <a:r>
              <a:rPr lang="es-ES" sz="2400" dirty="0" err="1"/>
              <a:t>Domiciliary</a:t>
            </a:r>
            <a:r>
              <a:rPr lang="es-ES" sz="2400" dirty="0"/>
              <a:t> </a:t>
            </a:r>
            <a:r>
              <a:rPr lang="es-ES" sz="2400" dirty="0" err="1"/>
              <a:t>testing</a:t>
            </a:r>
            <a:r>
              <a:rPr lang="es-ES" sz="2400" dirty="0"/>
              <a:t> </a:t>
            </a:r>
            <a:r>
              <a:rPr lang="es-ES" sz="2400" dirty="0" err="1"/>
              <a:t>for</a:t>
            </a:r>
            <a:r>
              <a:rPr lang="es-ES" sz="2400" dirty="0"/>
              <a:t> </a:t>
            </a:r>
            <a:r>
              <a:rPr lang="es-ES" sz="2400" dirty="0" err="1"/>
              <a:t>integrated</a:t>
            </a:r>
            <a:r>
              <a:rPr lang="es-ES" sz="2400" dirty="0"/>
              <a:t> 					HIV- </a:t>
            </a:r>
            <a:r>
              <a:rPr lang="es-ES" sz="2400" dirty="0" err="1"/>
              <a:t>syphilis</a:t>
            </a:r>
            <a:r>
              <a:rPr lang="es-ES" sz="2400" dirty="0"/>
              <a:t> </a:t>
            </a:r>
            <a:r>
              <a:rPr lang="es-ES" sz="2400" dirty="0" err="1"/>
              <a:t>highly</a:t>
            </a:r>
            <a:r>
              <a:rPr lang="es-ES" sz="2400" dirty="0"/>
              <a:t> </a:t>
            </a:r>
            <a:r>
              <a:rPr lang="es-ES" sz="2400" dirty="0" err="1"/>
              <a:t>acceptable</a:t>
            </a:r>
            <a:endParaRPr lang="es-ES" sz="2400" dirty="0"/>
          </a:p>
          <a:p>
            <a:pPr marL="0" indent="0">
              <a:buNone/>
            </a:pPr>
            <a:endParaRPr lang="es-ES" sz="2400" dirty="0"/>
          </a:p>
          <a:p>
            <a:pPr marL="0" indent="0">
              <a:buNone/>
            </a:pPr>
            <a:endParaRPr lang="es-ES" sz="2800" dirty="0"/>
          </a:p>
          <a:p>
            <a:endParaRPr lang="es-ES" sz="2800" dirty="0"/>
          </a:p>
          <a:p>
            <a:endParaRPr lang="es-ES" sz="2800" dirty="0"/>
          </a:p>
          <a:p>
            <a:endParaRPr lang="en-US" sz="2800" dirty="0"/>
          </a:p>
        </p:txBody>
      </p:sp>
      <p:pic>
        <p:nvPicPr>
          <p:cNvPr id="5" name="Content Placeholder 4">
            <a:extLst>
              <a:ext uri="{FF2B5EF4-FFF2-40B4-BE49-F238E27FC236}">
                <a16:creationId xmlns:a16="http://schemas.microsoft.com/office/drawing/2014/main" id="{FEC6A91D-4381-4A86-9A39-47E1C353CC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55" t="14677" r="10814" b="20022"/>
          <a:stretch/>
        </p:blipFill>
        <p:spPr>
          <a:xfrm>
            <a:off x="9510003" y="758142"/>
            <a:ext cx="2487156" cy="1904171"/>
          </a:xfrm>
          <a:prstGeom prst="rect">
            <a:avLst/>
          </a:prstGeom>
        </p:spPr>
      </p:pic>
      <p:pic>
        <p:nvPicPr>
          <p:cNvPr id="7" name="Picture 6">
            <a:extLst>
              <a:ext uri="{FF2B5EF4-FFF2-40B4-BE49-F238E27FC236}">
                <a16:creationId xmlns:a16="http://schemas.microsoft.com/office/drawing/2014/main" id="{7D321CF8-15AD-4C48-9222-42174A5AFE53}"/>
              </a:ext>
            </a:extLst>
          </p:cNvPr>
          <p:cNvPicPr>
            <a:picLocks noChangeAspect="1"/>
          </p:cNvPicPr>
          <p:nvPr/>
        </p:nvPicPr>
        <p:blipFill>
          <a:blip r:embed="rId4"/>
          <a:stretch>
            <a:fillRect/>
          </a:stretch>
        </p:blipFill>
        <p:spPr>
          <a:xfrm>
            <a:off x="7412633" y="758142"/>
            <a:ext cx="1867896" cy="2433271"/>
          </a:xfrm>
          <a:prstGeom prst="rect">
            <a:avLst/>
          </a:prstGeom>
        </p:spPr>
      </p:pic>
      <p:pic>
        <p:nvPicPr>
          <p:cNvPr id="12" name="Picture 11">
            <a:extLst>
              <a:ext uri="{FF2B5EF4-FFF2-40B4-BE49-F238E27FC236}">
                <a16:creationId xmlns:a16="http://schemas.microsoft.com/office/drawing/2014/main" id="{B36896AE-515A-434E-BCFA-715C543B57DF}"/>
              </a:ext>
            </a:extLst>
          </p:cNvPr>
          <p:cNvPicPr>
            <a:picLocks noChangeAspect="1"/>
          </p:cNvPicPr>
          <p:nvPr/>
        </p:nvPicPr>
        <p:blipFill>
          <a:blip r:embed="rId5"/>
          <a:stretch>
            <a:fillRect/>
          </a:stretch>
        </p:blipFill>
        <p:spPr>
          <a:xfrm>
            <a:off x="7343713" y="3502742"/>
            <a:ext cx="1936816" cy="2846030"/>
          </a:xfrm>
          <a:prstGeom prst="rect">
            <a:avLst/>
          </a:prstGeom>
          <a:effectLst>
            <a:outerShdw blurRad="50800" dist="38100" dir="10800000" algn="r" rotWithShape="0">
              <a:prstClr val="black">
                <a:alpha val="40000"/>
              </a:prstClr>
            </a:outerShdw>
          </a:effectLst>
        </p:spPr>
      </p:pic>
      <p:sp>
        <p:nvSpPr>
          <p:cNvPr id="9" name="Speech Bubble: Rectangle with Corners Rounded 8">
            <a:extLst>
              <a:ext uri="{FF2B5EF4-FFF2-40B4-BE49-F238E27FC236}">
                <a16:creationId xmlns:a16="http://schemas.microsoft.com/office/drawing/2014/main" id="{7390AD1D-9483-42C0-B13D-214CAB50D14E}"/>
              </a:ext>
            </a:extLst>
          </p:cNvPr>
          <p:cNvSpPr/>
          <p:nvPr/>
        </p:nvSpPr>
        <p:spPr>
          <a:xfrm>
            <a:off x="218894" y="5272423"/>
            <a:ext cx="8563771" cy="893804"/>
          </a:xfrm>
          <a:prstGeom prst="wedgeRoundRectCallout">
            <a:avLst>
              <a:gd name="adj1" fmla="val -5139"/>
              <a:gd name="adj2" fmla="val 8658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anose="020B0604020202020204" pitchFamily="34" charset="0"/>
              <a:buChar char="•"/>
            </a:pPr>
            <a:r>
              <a:rPr lang="es-ES" sz="2400" b="1" dirty="0" err="1">
                <a:solidFill>
                  <a:schemeClr val="tx1"/>
                </a:solidFill>
              </a:rPr>
              <a:t>How</a:t>
            </a:r>
            <a:r>
              <a:rPr lang="es-ES" sz="2400" b="1" dirty="0">
                <a:solidFill>
                  <a:schemeClr val="tx1"/>
                </a:solidFill>
              </a:rPr>
              <a:t> </a:t>
            </a:r>
            <a:r>
              <a:rPr lang="es-ES" sz="2400" b="1" dirty="0" err="1">
                <a:solidFill>
                  <a:schemeClr val="tx1"/>
                </a:solidFill>
              </a:rPr>
              <a:t>improve</a:t>
            </a:r>
            <a:r>
              <a:rPr lang="es-ES" sz="2400" b="1" dirty="0">
                <a:solidFill>
                  <a:schemeClr val="tx1"/>
                </a:solidFill>
              </a:rPr>
              <a:t> TG </a:t>
            </a:r>
            <a:r>
              <a:rPr lang="es-ES" sz="2400" b="1" dirty="0" err="1">
                <a:solidFill>
                  <a:schemeClr val="tx1"/>
                </a:solidFill>
              </a:rPr>
              <a:t>investigators</a:t>
            </a:r>
            <a:r>
              <a:rPr lang="es-ES" sz="2400" b="1" dirty="0">
                <a:solidFill>
                  <a:schemeClr val="tx1"/>
                </a:solidFill>
              </a:rPr>
              <a:t> </a:t>
            </a:r>
            <a:r>
              <a:rPr lang="es-ES" sz="2400" b="1" dirty="0" err="1">
                <a:solidFill>
                  <a:schemeClr val="tx1"/>
                </a:solidFill>
              </a:rPr>
              <a:t>presenting</a:t>
            </a:r>
            <a:r>
              <a:rPr lang="es-ES" sz="2400" b="1" dirty="0">
                <a:solidFill>
                  <a:schemeClr val="tx1"/>
                </a:solidFill>
              </a:rPr>
              <a:t> </a:t>
            </a:r>
            <a:r>
              <a:rPr lang="es-ES" sz="2400" b="1" dirty="0" err="1">
                <a:solidFill>
                  <a:schemeClr val="tx1"/>
                </a:solidFill>
              </a:rPr>
              <a:t>its</a:t>
            </a:r>
            <a:r>
              <a:rPr lang="es-ES" sz="2400" b="1" dirty="0">
                <a:solidFill>
                  <a:schemeClr val="tx1"/>
                </a:solidFill>
              </a:rPr>
              <a:t> </a:t>
            </a:r>
            <a:r>
              <a:rPr lang="es-ES" sz="2400" b="1" dirty="0" err="1">
                <a:solidFill>
                  <a:schemeClr val="tx1"/>
                </a:solidFill>
              </a:rPr>
              <a:t>own</a:t>
            </a:r>
            <a:r>
              <a:rPr lang="es-ES" sz="2400" b="1" dirty="0">
                <a:solidFill>
                  <a:schemeClr val="tx1"/>
                </a:solidFill>
              </a:rPr>
              <a:t> </a:t>
            </a:r>
            <a:r>
              <a:rPr lang="es-ES" sz="2400" b="1" dirty="0" err="1">
                <a:solidFill>
                  <a:schemeClr val="tx1"/>
                </a:solidFill>
              </a:rPr>
              <a:t>research</a:t>
            </a:r>
            <a:r>
              <a:rPr lang="es-ES" sz="2400" b="1" dirty="0">
                <a:solidFill>
                  <a:schemeClr val="tx1"/>
                </a:solidFill>
              </a:rPr>
              <a:t>?</a:t>
            </a:r>
          </a:p>
          <a:p>
            <a:pPr marL="342900" indent="-342900">
              <a:buFont typeface="Arial" panose="020B0604020202020204" pitchFamily="34" charset="0"/>
              <a:buChar char="•"/>
            </a:pPr>
            <a:r>
              <a:rPr lang="es-ES" sz="2400" b="1" dirty="0" err="1">
                <a:solidFill>
                  <a:schemeClr val="tx1"/>
                </a:solidFill>
              </a:rPr>
              <a:t>If</a:t>
            </a:r>
            <a:r>
              <a:rPr lang="es-ES" sz="2400" b="1" dirty="0">
                <a:solidFill>
                  <a:schemeClr val="tx1"/>
                </a:solidFill>
              </a:rPr>
              <a:t> </a:t>
            </a:r>
            <a:r>
              <a:rPr lang="es-ES" sz="2400" b="1" dirty="0" err="1">
                <a:solidFill>
                  <a:schemeClr val="tx1"/>
                </a:solidFill>
              </a:rPr>
              <a:t>the</a:t>
            </a:r>
            <a:r>
              <a:rPr lang="es-ES" sz="2400" b="1" dirty="0">
                <a:solidFill>
                  <a:schemeClr val="tx1"/>
                </a:solidFill>
              </a:rPr>
              <a:t> English </a:t>
            </a:r>
            <a:r>
              <a:rPr lang="es-ES" sz="2400" b="1" dirty="0" err="1">
                <a:solidFill>
                  <a:schemeClr val="tx1"/>
                </a:solidFill>
              </a:rPr>
              <a:t>is</a:t>
            </a:r>
            <a:r>
              <a:rPr lang="es-ES" sz="2400" b="1" dirty="0">
                <a:solidFill>
                  <a:schemeClr val="tx1"/>
                </a:solidFill>
              </a:rPr>
              <a:t> </a:t>
            </a:r>
            <a:r>
              <a:rPr lang="es-ES" sz="2400" b="1" dirty="0" err="1">
                <a:solidFill>
                  <a:schemeClr val="tx1"/>
                </a:solidFill>
              </a:rPr>
              <a:t>the</a:t>
            </a:r>
            <a:r>
              <a:rPr lang="es-ES" sz="2400" b="1" dirty="0">
                <a:solidFill>
                  <a:schemeClr val="tx1"/>
                </a:solidFill>
              </a:rPr>
              <a:t> </a:t>
            </a:r>
            <a:r>
              <a:rPr lang="es-ES" sz="2400" b="1" dirty="0" err="1">
                <a:solidFill>
                  <a:schemeClr val="tx1"/>
                </a:solidFill>
              </a:rPr>
              <a:t>problem</a:t>
            </a:r>
            <a:r>
              <a:rPr lang="es-ES" sz="2400" b="1" dirty="0">
                <a:solidFill>
                  <a:schemeClr val="tx1"/>
                </a:solidFill>
              </a:rPr>
              <a:t>, </a:t>
            </a:r>
            <a:r>
              <a:rPr lang="es-ES" sz="2400" b="1" dirty="0" err="1">
                <a:solidFill>
                  <a:schemeClr val="tx1"/>
                </a:solidFill>
              </a:rPr>
              <a:t>where</a:t>
            </a:r>
            <a:r>
              <a:rPr lang="es-ES" sz="2400" b="1" dirty="0">
                <a:solidFill>
                  <a:schemeClr val="tx1"/>
                </a:solidFill>
              </a:rPr>
              <a:t> </a:t>
            </a:r>
            <a:r>
              <a:rPr lang="es-ES" sz="2400" b="1" dirty="0" err="1">
                <a:solidFill>
                  <a:schemeClr val="tx1"/>
                </a:solidFill>
              </a:rPr>
              <a:t>is</a:t>
            </a:r>
            <a:r>
              <a:rPr lang="es-ES" sz="2400" b="1" dirty="0">
                <a:solidFill>
                  <a:schemeClr val="tx1"/>
                </a:solidFill>
              </a:rPr>
              <a:t> </a:t>
            </a:r>
            <a:r>
              <a:rPr lang="es-ES" sz="2400" b="1" dirty="0" err="1">
                <a:solidFill>
                  <a:schemeClr val="tx1"/>
                </a:solidFill>
              </a:rPr>
              <a:t>the</a:t>
            </a:r>
            <a:r>
              <a:rPr lang="es-ES" sz="2400" b="1" dirty="0">
                <a:solidFill>
                  <a:schemeClr val="tx1"/>
                </a:solidFill>
              </a:rPr>
              <a:t> </a:t>
            </a:r>
            <a:r>
              <a:rPr lang="es-ES" sz="2400" b="1" dirty="0" err="1">
                <a:solidFill>
                  <a:schemeClr val="tx1"/>
                </a:solidFill>
              </a:rPr>
              <a:t>translation</a:t>
            </a:r>
            <a:r>
              <a:rPr lang="es-ES" sz="2400" b="1" dirty="0">
                <a:solidFill>
                  <a:schemeClr val="tx1"/>
                </a:solidFill>
              </a:rPr>
              <a:t>?</a:t>
            </a:r>
            <a:endParaRPr lang="en-US" sz="2400" b="1" dirty="0">
              <a:solidFill>
                <a:schemeClr val="tx1"/>
              </a:solidFill>
            </a:endParaRPr>
          </a:p>
        </p:txBody>
      </p:sp>
      <p:pic>
        <p:nvPicPr>
          <p:cNvPr id="13" name="Imagen 2">
            <a:extLst>
              <a:ext uri="{FF2B5EF4-FFF2-40B4-BE49-F238E27FC236}">
                <a16:creationId xmlns:a16="http://schemas.microsoft.com/office/drawing/2014/main" id="{88A2BB77-FED5-4FEF-8A85-087D2D72BD78}"/>
              </a:ext>
            </a:extLst>
          </p:cNvPr>
          <p:cNvPicPr>
            <a:picLocks noChangeAspect="1"/>
          </p:cNvPicPr>
          <p:nvPr/>
        </p:nvPicPr>
        <p:blipFill>
          <a:blip r:embed="rId6"/>
          <a:stretch>
            <a:fillRect/>
          </a:stretch>
        </p:blipFill>
        <p:spPr>
          <a:xfrm>
            <a:off x="9280529" y="2973642"/>
            <a:ext cx="3165990" cy="3322574"/>
          </a:xfrm>
          <a:prstGeom prst="rect">
            <a:avLst/>
          </a:prstGeom>
        </p:spPr>
      </p:pic>
    </p:spTree>
    <p:extLst>
      <p:ext uri="{BB962C8B-B14F-4D97-AF65-F5344CB8AC3E}">
        <p14:creationId xmlns:p14="http://schemas.microsoft.com/office/powerpoint/2010/main" val="346048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D47AE-CC16-4F96-80CF-6F39384EA7C7}"/>
              </a:ext>
            </a:extLst>
          </p:cNvPr>
          <p:cNvSpPr>
            <a:spLocks noGrp="1"/>
          </p:cNvSpPr>
          <p:nvPr>
            <p:ph type="title"/>
          </p:nvPr>
        </p:nvSpPr>
        <p:spPr/>
        <p:txBody>
          <a:bodyPr>
            <a:normAutofit fontScale="90000"/>
          </a:bodyPr>
          <a:lstStyle/>
          <a:p>
            <a:r>
              <a:rPr lang="es-ES" dirty="0"/>
              <a:t>MSM </a:t>
            </a:r>
            <a:r>
              <a:rPr lang="es-ES" dirty="0" err="1"/>
              <a:t>depression</a:t>
            </a:r>
            <a:r>
              <a:rPr lang="es-ES" dirty="0"/>
              <a:t> and </a:t>
            </a:r>
            <a:r>
              <a:rPr lang="es-ES" dirty="0" err="1"/>
              <a:t>chemsex</a:t>
            </a:r>
            <a:endParaRPr lang="en-US" dirty="0"/>
          </a:p>
        </p:txBody>
      </p:sp>
      <p:pic>
        <p:nvPicPr>
          <p:cNvPr id="5" name="Picture 4">
            <a:extLst>
              <a:ext uri="{FF2B5EF4-FFF2-40B4-BE49-F238E27FC236}">
                <a16:creationId xmlns:a16="http://schemas.microsoft.com/office/drawing/2014/main" id="{9B33820C-4FA6-49CA-B22B-2D3B1D316F47}"/>
              </a:ext>
            </a:extLst>
          </p:cNvPr>
          <p:cNvPicPr>
            <a:picLocks noChangeAspect="1"/>
          </p:cNvPicPr>
          <p:nvPr/>
        </p:nvPicPr>
        <p:blipFill rotWithShape="1">
          <a:blip r:embed="rId3"/>
          <a:srcRect l="11143" t="2324" r="15193" b="11269"/>
          <a:stretch/>
        </p:blipFill>
        <p:spPr>
          <a:xfrm>
            <a:off x="7292745" y="683778"/>
            <a:ext cx="4535887" cy="2839648"/>
          </a:xfrm>
          <a:prstGeom prst="rect">
            <a:avLst/>
          </a:prstGeom>
        </p:spPr>
      </p:pic>
      <p:sp>
        <p:nvSpPr>
          <p:cNvPr id="4" name="Rectangle 3">
            <a:extLst>
              <a:ext uri="{FF2B5EF4-FFF2-40B4-BE49-F238E27FC236}">
                <a16:creationId xmlns:a16="http://schemas.microsoft.com/office/drawing/2014/main" id="{43D8A96A-7786-458E-A066-6F37590AB348}"/>
              </a:ext>
            </a:extLst>
          </p:cNvPr>
          <p:cNvSpPr/>
          <p:nvPr/>
        </p:nvSpPr>
        <p:spPr>
          <a:xfrm>
            <a:off x="77827" y="850942"/>
            <a:ext cx="6300851" cy="1569660"/>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383333"/>
                </a:solidFill>
                <a:latin typeface="Franklin Gothic Book" panose="020B0503020102020204" pitchFamily="34" charset="0"/>
                <a:cs typeface="Arial" pitchFamily="34" charset="0"/>
              </a:rPr>
              <a:t>MOAC0104: </a:t>
            </a:r>
            <a:r>
              <a:rPr lang="es-ES" sz="3200" dirty="0">
                <a:solidFill>
                  <a:srgbClr val="383333"/>
                </a:solidFill>
                <a:latin typeface="Franklin Gothic Book" panose="020B0503020102020204" pitchFamily="34" charset="0"/>
                <a:cs typeface="Arial" pitchFamily="34" charset="0"/>
              </a:rPr>
              <a:t>42% </a:t>
            </a:r>
            <a:r>
              <a:rPr lang="es-ES" sz="3200" dirty="0" err="1">
                <a:solidFill>
                  <a:srgbClr val="383333"/>
                </a:solidFill>
                <a:latin typeface="Franklin Gothic Book" panose="020B0503020102020204" pitchFamily="34" charset="0"/>
                <a:cs typeface="Arial" pitchFamily="34" charset="0"/>
              </a:rPr>
              <a:t>of</a:t>
            </a:r>
            <a:r>
              <a:rPr lang="es-ES" sz="3200" dirty="0">
                <a:solidFill>
                  <a:srgbClr val="383333"/>
                </a:solidFill>
                <a:latin typeface="Franklin Gothic Book" panose="020B0503020102020204" pitchFamily="34" charset="0"/>
                <a:cs typeface="Arial" pitchFamily="34" charset="0"/>
              </a:rPr>
              <a:t> </a:t>
            </a:r>
            <a:r>
              <a:rPr lang="es-ES" sz="3200" dirty="0" err="1">
                <a:solidFill>
                  <a:srgbClr val="383333"/>
                </a:solidFill>
                <a:latin typeface="Franklin Gothic Book" panose="020B0503020102020204" pitchFamily="34" charset="0"/>
                <a:cs typeface="Arial" pitchFamily="34" charset="0"/>
              </a:rPr>
              <a:t>depression</a:t>
            </a:r>
            <a:r>
              <a:rPr lang="es-ES" sz="3200" dirty="0">
                <a:solidFill>
                  <a:srgbClr val="383333"/>
                </a:solidFill>
                <a:latin typeface="Franklin Gothic Book" panose="020B0503020102020204" pitchFamily="34" charset="0"/>
                <a:cs typeface="Arial" pitchFamily="34" charset="0"/>
              </a:rPr>
              <a:t> (PHQ-9 ≥5) </a:t>
            </a:r>
            <a:r>
              <a:rPr lang="es-ES" sz="3200" dirty="0" err="1">
                <a:solidFill>
                  <a:srgbClr val="383333"/>
                </a:solidFill>
                <a:latin typeface="Franklin Gothic Book" panose="020B0503020102020204" pitchFamily="34" charset="0"/>
                <a:cs typeface="Arial" pitchFamily="34" charset="0"/>
              </a:rPr>
              <a:t>among</a:t>
            </a:r>
            <a:r>
              <a:rPr lang="es-ES" sz="3200" dirty="0">
                <a:solidFill>
                  <a:srgbClr val="383333"/>
                </a:solidFill>
                <a:latin typeface="Franklin Gothic Book" panose="020B0503020102020204" pitchFamily="34" charset="0"/>
                <a:cs typeface="Arial" pitchFamily="34" charset="0"/>
              </a:rPr>
              <a:t> MSM in Perú. </a:t>
            </a:r>
            <a:r>
              <a:rPr lang="es-ES" sz="3200" dirty="0" err="1">
                <a:solidFill>
                  <a:srgbClr val="383333"/>
                </a:solidFill>
                <a:latin typeface="Franklin Gothic Book" panose="020B0503020102020204" pitchFamily="34" charset="0"/>
                <a:cs typeface="Arial" pitchFamily="34" charset="0"/>
              </a:rPr>
              <a:t>Most</a:t>
            </a:r>
            <a:r>
              <a:rPr lang="es-ES" sz="3200" dirty="0">
                <a:solidFill>
                  <a:srgbClr val="383333"/>
                </a:solidFill>
                <a:latin typeface="Franklin Gothic Book" panose="020B0503020102020204" pitchFamily="34" charset="0"/>
                <a:cs typeface="Arial" pitchFamily="34" charset="0"/>
              </a:rPr>
              <a:t> </a:t>
            </a:r>
            <a:r>
              <a:rPr lang="es-ES" sz="3200" dirty="0" err="1">
                <a:solidFill>
                  <a:srgbClr val="383333"/>
                </a:solidFill>
                <a:latin typeface="Franklin Gothic Book" panose="020B0503020102020204" pitchFamily="34" charset="0"/>
                <a:cs typeface="Arial" pitchFamily="34" charset="0"/>
              </a:rPr>
              <a:t>mild-moderate</a:t>
            </a:r>
            <a:r>
              <a:rPr lang="es-ES" sz="3200" dirty="0">
                <a:solidFill>
                  <a:srgbClr val="383333"/>
                </a:solidFill>
                <a:latin typeface="Franklin Gothic Book" panose="020B0503020102020204" pitchFamily="34" charset="0"/>
                <a:cs typeface="Arial" pitchFamily="34" charset="0"/>
              </a:rPr>
              <a:t>.</a:t>
            </a:r>
          </a:p>
        </p:txBody>
      </p:sp>
      <p:sp>
        <p:nvSpPr>
          <p:cNvPr id="10" name="Content Placeholder 2">
            <a:extLst>
              <a:ext uri="{FF2B5EF4-FFF2-40B4-BE49-F238E27FC236}">
                <a16:creationId xmlns:a16="http://schemas.microsoft.com/office/drawing/2014/main" id="{F2DA49D4-48B9-4C83-A6D3-351C6DE90966}"/>
              </a:ext>
            </a:extLst>
          </p:cNvPr>
          <p:cNvSpPr txBox="1">
            <a:spLocks/>
          </p:cNvSpPr>
          <p:nvPr/>
        </p:nvSpPr>
        <p:spPr>
          <a:xfrm>
            <a:off x="1" y="3531423"/>
            <a:ext cx="6998110" cy="3292121"/>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MOAC0101 &amp; MOPEC363: online </a:t>
            </a:r>
            <a:r>
              <a:rPr lang="es-ES" dirty="0" err="1"/>
              <a:t>survey</a:t>
            </a:r>
            <a:r>
              <a:rPr lang="es-ES" dirty="0"/>
              <a:t> </a:t>
            </a:r>
            <a:r>
              <a:rPr lang="en-US" b="1" dirty="0">
                <a:solidFill>
                  <a:srgbClr val="FF0000"/>
                </a:solidFill>
              </a:rPr>
              <a:t>(n=64.655) </a:t>
            </a:r>
            <a:r>
              <a:rPr lang="es-ES" dirty="0"/>
              <a:t>13.6% </a:t>
            </a:r>
            <a:r>
              <a:rPr lang="es-ES" dirty="0" err="1"/>
              <a:t>of</a:t>
            </a:r>
            <a:r>
              <a:rPr lang="es-ES" dirty="0"/>
              <a:t> MSM </a:t>
            </a:r>
            <a:r>
              <a:rPr lang="es-ES" dirty="0" err="1"/>
              <a:t>used</a:t>
            </a:r>
            <a:r>
              <a:rPr lang="es-ES" dirty="0"/>
              <a:t> </a:t>
            </a:r>
            <a:r>
              <a:rPr lang="es-ES" dirty="0" err="1"/>
              <a:t>chemsex</a:t>
            </a:r>
            <a:r>
              <a:rPr lang="es-ES" dirty="0"/>
              <a:t> in </a:t>
            </a:r>
            <a:r>
              <a:rPr lang="es-ES" dirty="0" err="1"/>
              <a:t>the</a:t>
            </a:r>
            <a:r>
              <a:rPr lang="es-ES" dirty="0"/>
              <a:t> </a:t>
            </a:r>
            <a:r>
              <a:rPr lang="es-ES" dirty="0" err="1"/>
              <a:t>last</a:t>
            </a:r>
            <a:r>
              <a:rPr lang="es-ES" dirty="0"/>
              <a:t> </a:t>
            </a:r>
            <a:r>
              <a:rPr lang="es-ES" dirty="0" err="1"/>
              <a:t>year</a:t>
            </a:r>
            <a:r>
              <a:rPr lang="es-ES" dirty="0"/>
              <a:t>, and 6.7% in </a:t>
            </a:r>
            <a:r>
              <a:rPr lang="es-ES" dirty="0" err="1"/>
              <a:t>the</a:t>
            </a:r>
            <a:r>
              <a:rPr lang="es-ES" dirty="0"/>
              <a:t> </a:t>
            </a:r>
            <a:r>
              <a:rPr lang="es-ES" dirty="0" err="1"/>
              <a:t>last</a:t>
            </a:r>
            <a:r>
              <a:rPr lang="es-ES" dirty="0"/>
              <a:t> </a:t>
            </a:r>
            <a:r>
              <a:rPr lang="es-ES" dirty="0" err="1"/>
              <a:t>month</a:t>
            </a:r>
            <a:r>
              <a:rPr lang="es-ES" dirty="0"/>
              <a:t>. </a:t>
            </a:r>
          </a:p>
          <a:p>
            <a:r>
              <a:rPr lang="es-ES" dirty="0"/>
              <a:t>Age, </a:t>
            </a:r>
            <a:r>
              <a:rPr lang="es-ES" dirty="0" err="1"/>
              <a:t>education</a:t>
            </a:r>
            <a:r>
              <a:rPr lang="es-ES" dirty="0"/>
              <a:t>, </a:t>
            </a:r>
            <a:r>
              <a:rPr lang="es-ES" dirty="0" err="1"/>
              <a:t>income</a:t>
            </a:r>
            <a:r>
              <a:rPr lang="es-ES" dirty="0"/>
              <a:t>, and living in </a:t>
            </a:r>
            <a:r>
              <a:rPr lang="es-ES" dirty="0" err="1"/>
              <a:t>larger</a:t>
            </a:r>
            <a:r>
              <a:rPr lang="es-ES" dirty="0"/>
              <a:t> </a:t>
            </a:r>
            <a:r>
              <a:rPr lang="es-ES" dirty="0" err="1"/>
              <a:t>cities</a:t>
            </a:r>
            <a:r>
              <a:rPr lang="es-ES" dirty="0"/>
              <a:t> = </a:t>
            </a:r>
            <a:r>
              <a:rPr lang="es-ES" dirty="0" err="1"/>
              <a:t>higher</a:t>
            </a:r>
            <a:r>
              <a:rPr lang="es-ES" dirty="0"/>
              <a:t> Viral </a:t>
            </a:r>
            <a:r>
              <a:rPr lang="es-ES" dirty="0" err="1"/>
              <a:t>Supresion</a:t>
            </a:r>
            <a:r>
              <a:rPr lang="es-ES" dirty="0"/>
              <a:t> </a:t>
            </a:r>
          </a:p>
          <a:p>
            <a:pPr marL="0" indent="0">
              <a:buFont typeface="Arial"/>
              <a:buNone/>
            </a:pPr>
            <a:endParaRPr lang="es-ES" dirty="0"/>
          </a:p>
        </p:txBody>
      </p:sp>
      <p:sp>
        <p:nvSpPr>
          <p:cNvPr id="13" name="Rectangle 12">
            <a:extLst>
              <a:ext uri="{FF2B5EF4-FFF2-40B4-BE49-F238E27FC236}">
                <a16:creationId xmlns:a16="http://schemas.microsoft.com/office/drawing/2014/main" id="{11D86884-5F6A-45B9-8367-2BD74494F005}"/>
              </a:ext>
            </a:extLst>
          </p:cNvPr>
          <p:cNvSpPr/>
          <p:nvPr/>
        </p:nvSpPr>
        <p:spPr>
          <a:xfrm>
            <a:off x="7920839" y="3531423"/>
            <a:ext cx="4535887" cy="369332"/>
          </a:xfrm>
          <a:prstGeom prst="rect">
            <a:avLst/>
          </a:prstGeom>
        </p:spPr>
        <p:txBody>
          <a:bodyPr wrap="square">
            <a:spAutoFit/>
          </a:bodyPr>
          <a:lstStyle/>
          <a:p>
            <a:r>
              <a:rPr lang="en-US" b="1" dirty="0">
                <a:solidFill>
                  <a:srgbClr val="FF0000"/>
                </a:solidFill>
              </a:rPr>
              <a:t>Drug use during sex</a:t>
            </a:r>
            <a:endParaRPr lang="es-ES" b="1" dirty="0">
              <a:solidFill>
                <a:srgbClr val="FF0000"/>
              </a:solidFill>
            </a:endParaRPr>
          </a:p>
        </p:txBody>
      </p:sp>
      <p:pic>
        <p:nvPicPr>
          <p:cNvPr id="14" name="Picture 13">
            <a:extLst>
              <a:ext uri="{FF2B5EF4-FFF2-40B4-BE49-F238E27FC236}">
                <a16:creationId xmlns:a16="http://schemas.microsoft.com/office/drawing/2014/main" id="{8B5E0013-ED4D-41CF-8E4C-A2A0593FA01C}"/>
              </a:ext>
            </a:extLst>
          </p:cNvPr>
          <p:cNvPicPr>
            <a:picLocks noChangeAspect="1"/>
          </p:cNvPicPr>
          <p:nvPr/>
        </p:nvPicPr>
        <p:blipFill>
          <a:blip r:embed="rId4"/>
          <a:stretch>
            <a:fillRect/>
          </a:stretch>
        </p:blipFill>
        <p:spPr>
          <a:xfrm>
            <a:off x="7001193" y="3868451"/>
            <a:ext cx="5242456" cy="2984497"/>
          </a:xfrm>
          <a:prstGeom prst="rect">
            <a:avLst/>
          </a:prstGeom>
          <a:solidFill>
            <a:schemeClr val="bg1"/>
          </a:solidFill>
        </p:spPr>
      </p:pic>
      <p:pic>
        <p:nvPicPr>
          <p:cNvPr id="15" name="Picture 14">
            <a:extLst>
              <a:ext uri="{FF2B5EF4-FFF2-40B4-BE49-F238E27FC236}">
                <a16:creationId xmlns:a16="http://schemas.microsoft.com/office/drawing/2014/main" id="{9827BD44-DD09-45C9-B81B-D35A4603364A}"/>
              </a:ext>
            </a:extLst>
          </p:cNvPr>
          <p:cNvPicPr>
            <a:picLocks noChangeAspect="1"/>
          </p:cNvPicPr>
          <p:nvPr/>
        </p:nvPicPr>
        <p:blipFill rotWithShape="1">
          <a:blip r:embed="rId5"/>
          <a:srcRect t="89525" r="82041"/>
          <a:stretch/>
        </p:blipFill>
        <p:spPr>
          <a:xfrm>
            <a:off x="9074560" y="5351764"/>
            <a:ext cx="2097814" cy="571559"/>
          </a:xfrm>
          <a:prstGeom prst="rect">
            <a:avLst/>
          </a:prstGeom>
        </p:spPr>
      </p:pic>
    </p:spTree>
    <p:extLst>
      <p:ext uri="{BB962C8B-B14F-4D97-AF65-F5344CB8AC3E}">
        <p14:creationId xmlns:p14="http://schemas.microsoft.com/office/powerpoint/2010/main" val="25207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1E406-3E59-49DB-8B68-44BB2DC02E3C}"/>
              </a:ext>
            </a:extLst>
          </p:cNvPr>
          <p:cNvSpPr>
            <a:spLocks noGrp="1"/>
          </p:cNvSpPr>
          <p:nvPr>
            <p:ph type="title"/>
          </p:nvPr>
        </p:nvSpPr>
        <p:spPr/>
        <p:txBody>
          <a:bodyPr>
            <a:normAutofit fontScale="90000"/>
          </a:bodyPr>
          <a:lstStyle/>
          <a:p>
            <a:r>
              <a:rPr lang="es-ES" dirty="0" err="1"/>
              <a:t>Adolescents</a:t>
            </a:r>
            <a:r>
              <a:rPr lang="es-ES" dirty="0"/>
              <a:t> and </a:t>
            </a:r>
            <a:r>
              <a:rPr lang="es-ES" dirty="0" err="1"/>
              <a:t>Youth</a:t>
            </a:r>
            <a:endParaRPr lang="en-US" dirty="0"/>
          </a:p>
        </p:txBody>
      </p:sp>
      <p:pic>
        <p:nvPicPr>
          <p:cNvPr id="6" name="Imagen 15">
            <a:extLst>
              <a:ext uri="{FF2B5EF4-FFF2-40B4-BE49-F238E27FC236}">
                <a16:creationId xmlns:a16="http://schemas.microsoft.com/office/drawing/2014/main" id="{514BE884-D7CB-4821-8EC1-A07A955502A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7839" y="768684"/>
            <a:ext cx="3361971" cy="2428403"/>
          </a:xfrm>
          <a:prstGeom prst="rect">
            <a:avLst/>
          </a:prstGeom>
          <a:noFill/>
          <a:ln>
            <a:noFill/>
          </a:ln>
        </p:spPr>
      </p:pic>
      <p:sp>
        <p:nvSpPr>
          <p:cNvPr id="11" name="Content Placeholder 2">
            <a:extLst>
              <a:ext uri="{FF2B5EF4-FFF2-40B4-BE49-F238E27FC236}">
                <a16:creationId xmlns:a16="http://schemas.microsoft.com/office/drawing/2014/main" id="{A0F13454-6AE0-4877-9D6D-6723DF68A1E3}"/>
              </a:ext>
            </a:extLst>
          </p:cNvPr>
          <p:cNvSpPr txBox="1">
            <a:spLocks/>
          </p:cNvSpPr>
          <p:nvPr/>
        </p:nvSpPr>
        <p:spPr>
          <a:xfrm>
            <a:off x="227962" y="647961"/>
            <a:ext cx="4292600" cy="21030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TUPL01: In LAC HIV epidemic among adolescents MSM is growing.</a:t>
            </a:r>
            <a:endParaRPr kumimoji="0" lang="en-US" sz="24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endParaRPr>
          </a:p>
        </p:txBody>
      </p:sp>
      <p:pic>
        <p:nvPicPr>
          <p:cNvPr id="2052" name="Picture 4" descr="Resultado de imagen para carlos caceres hiv">
            <a:extLst>
              <a:ext uri="{FF2B5EF4-FFF2-40B4-BE49-F238E27FC236}">
                <a16:creationId xmlns:a16="http://schemas.microsoft.com/office/drawing/2014/main" id="{5356C515-B498-445E-85E4-FEB28BBA3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1339" y="976217"/>
            <a:ext cx="1905000" cy="1905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3">
            <a:extLst>
              <a:ext uri="{FF2B5EF4-FFF2-40B4-BE49-F238E27FC236}">
                <a16:creationId xmlns:a16="http://schemas.microsoft.com/office/drawing/2014/main" id="{4EA78480-577F-4F09-9652-F24D1AC422A4}"/>
              </a:ext>
            </a:extLst>
          </p:cNvPr>
          <p:cNvGraphicFramePr>
            <a:graphicFrameLocks/>
          </p:cNvGraphicFramePr>
          <p:nvPr/>
        </p:nvGraphicFramePr>
        <p:xfrm>
          <a:off x="5083198" y="768552"/>
          <a:ext cx="3327703" cy="2415329"/>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7">
            <a:extLst>
              <a:ext uri="{FF2B5EF4-FFF2-40B4-BE49-F238E27FC236}">
                <a16:creationId xmlns:a16="http://schemas.microsoft.com/office/drawing/2014/main" id="{FEAC3E82-A5E4-410A-928F-8105E12CE6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768" y="3626046"/>
            <a:ext cx="1465802" cy="532086"/>
          </a:xfrm>
          <a:prstGeom prst="rect">
            <a:avLst/>
          </a:prstGeom>
          <a:solidFill>
            <a:schemeClr val="bg1"/>
          </a:solidFill>
        </p:spPr>
      </p:pic>
      <p:sp>
        <p:nvSpPr>
          <p:cNvPr id="3" name="Rectangle 2">
            <a:extLst>
              <a:ext uri="{FF2B5EF4-FFF2-40B4-BE49-F238E27FC236}">
                <a16:creationId xmlns:a16="http://schemas.microsoft.com/office/drawing/2014/main" id="{FB49092D-C331-4CFA-811A-67C67BA28BCB}"/>
              </a:ext>
            </a:extLst>
          </p:cNvPr>
          <p:cNvSpPr/>
          <p:nvPr/>
        </p:nvSpPr>
        <p:spPr>
          <a:xfrm>
            <a:off x="1938570" y="3593479"/>
            <a:ext cx="172662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and POWER</a:t>
            </a:r>
          </a:p>
        </p:txBody>
      </p:sp>
      <p:sp>
        <p:nvSpPr>
          <p:cNvPr id="4" name="Rectangle 3">
            <a:extLst>
              <a:ext uri="{FF2B5EF4-FFF2-40B4-BE49-F238E27FC236}">
                <a16:creationId xmlns:a16="http://schemas.microsoft.com/office/drawing/2014/main" id="{EC830D91-0F54-4FC7-B257-29F144B37D0E}"/>
              </a:ext>
            </a:extLst>
          </p:cNvPr>
          <p:cNvSpPr/>
          <p:nvPr/>
        </p:nvSpPr>
        <p:spPr>
          <a:xfrm>
            <a:off x="3096218" y="3581481"/>
            <a:ext cx="7157212" cy="430887"/>
          </a:xfrm>
          <a:prstGeom prst="rect">
            <a:avLst/>
          </a:prstGeom>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High </a:t>
            </a:r>
            <a:r>
              <a:rPr kumimoji="0" lang="en-US" sz="22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PrEP</a:t>
            </a: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Uptake &amp;</a:t>
            </a:r>
            <a:r>
              <a:rPr kumimoji="0" lang="en-US" sz="2200" b="0" i="0" u="none" strike="noStrike" kern="1200" cap="none" spc="0" normalizeH="0" noProof="0" dirty="0">
                <a:ln>
                  <a:noFill/>
                </a:ln>
                <a:solidFill>
                  <a:prstClr val="black"/>
                </a:solidFill>
                <a:effectLst/>
                <a:uLnTx/>
                <a:uFillTx/>
                <a:latin typeface="Franklin Gothic Book" panose="020B0503020102020204" pitchFamily="34" charset="0"/>
                <a:ea typeface="+mn-ea"/>
                <a:cs typeface="+mn-cs"/>
              </a:rPr>
              <a:t> </a:t>
            </a: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high STI incidence</a:t>
            </a:r>
          </a:p>
        </p:txBody>
      </p:sp>
      <p:sp>
        <p:nvSpPr>
          <p:cNvPr id="5" name="Rectangle 4">
            <a:extLst>
              <a:ext uri="{FF2B5EF4-FFF2-40B4-BE49-F238E27FC236}">
                <a16:creationId xmlns:a16="http://schemas.microsoft.com/office/drawing/2014/main" id="{3754D5D0-4A8C-45B3-B638-4252835784D4}"/>
              </a:ext>
            </a:extLst>
          </p:cNvPr>
          <p:cNvSpPr/>
          <p:nvPr/>
        </p:nvSpPr>
        <p:spPr>
          <a:xfrm>
            <a:off x="-368108" y="5133787"/>
            <a:ext cx="6433610" cy="923330"/>
          </a:xfrm>
          <a:prstGeom prst="rect">
            <a:avLst/>
          </a:prstGeom>
        </p:spPr>
        <p:txBody>
          <a:bodyPr wrap="square">
            <a:spAutoFit/>
          </a:bodyPr>
          <a:lstStyle/>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PrEPX</a:t>
            </a:r>
            <a:r>
              <a:rPr kumimoji="0" lang="en-US"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 younger age associated with STIs, BUT STI services can be a demand creation tool because of age differential</a:t>
            </a:r>
          </a:p>
        </p:txBody>
      </p:sp>
      <p:sp>
        <p:nvSpPr>
          <p:cNvPr id="13" name="Rectangle 12">
            <a:extLst>
              <a:ext uri="{FF2B5EF4-FFF2-40B4-BE49-F238E27FC236}">
                <a16:creationId xmlns:a16="http://schemas.microsoft.com/office/drawing/2014/main" id="{C24FD853-6672-4207-8754-95DF6F7472DB}"/>
              </a:ext>
            </a:extLst>
          </p:cNvPr>
          <p:cNvSpPr/>
          <p:nvPr/>
        </p:nvSpPr>
        <p:spPr>
          <a:xfrm>
            <a:off x="-287738" y="4323118"/>
            <a:ext cx="6831449" cy="646331"/>
          </a:xfrm>
          <a:prstGeom prst="rect">
            <a:avLst/>
          </a:prstGeom>
        </p:spPr>
        <p:txBody>
          <a:bodyPr wrap="square">
            <a:spAutoFit/>
          </a:bodyPr>
          <a:lstStyle/>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TUPEC479</a:t>
            </a:r>
            <a:r>
              <a:rPr kumimoji="0" lang="en-US"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 PrEP initiation was significantly associated with contraception initiation on the same day </a:t>
            </a:r>
          </a:p>
        </p:txBody>
      </p:sp>
      <p:pic>
        <p:nvPicPr>
          <p:cNvPr id="14" name="Picture 13" descr="A picture containing text, newspaper&#10;&#10;Description automatically generated">
            <a:extLst>
              <a:ext uri="{FF2B5EF4-FFF2-40B4-BE49-F238E27FC236}">
                <a16:creationId xmlns:a16="http://schemas.microsoft.com/office/drawing/2014/main" id="{83300EA4-2843-4834-A512-CFED85CA7A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4337" y="4549354"/>
            <a:ext cx="5402464" cy="923330"/>
          </a:xfrm>
          <a:prstGeom prst="rect">
            <a:avLst/>
          </a:prstGeom>
        </p:spPr>
      </p:pic>
      <p:pic>
        <p:nvPicPr>
          <p:cNvPr id="62" name="Picture 61">
            <a:extLst>
              <a:ext uri="{FF2B5EF4-FFF2-40B4-BE49-F238E27FC236}">
                <a16:creationId xmlns:a16="http://schemas.microsoft.com/office/drawing/2014/main" id="{62763460-9543-4522-A938-62AF9AA30B93}"/>
              </a:ext>
            </a:extLst>
          </p:cNvPr>
          <p:cNvPicPr>
            <a:picLocks noChangeAspect="1"/>
          </p:cNvPicPr>
          <p:nvPr/>
        </p:nvPicPr>
        <p:blipFill rotWithShape="1">
          <a:blip r:embed="rId8"/>
          <a:srcRect t="20170" b="11473"/>
          <a:stretch/>
        </p:blipFill>
        <p:spPr>
          <a:xfrm>
            <a:off x="5300151" y="614187"/>
            <a:ext cx="6667684" cy="2563805"/>
          </a:xfrm>
          <a:prstGeom prst="rect">
            <a:avLst/>
          </a:prstGeom>
        </p:spPr>
      </p:pic>
    </p:spTree>
    <p:extLst>
      <p:ext uri="{BB962C8B-B14F-4D97-AF65-F5344CB8AC3E}">
        <p14:creationId xmlns:p14="http://schemas.microsoft.com/office/powerpoint/2010/main" val="366795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3" grpId="0"/>
      <p:bldP spid="4" grpId="0"/>
      <p:bldP spid="5"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4C94D-1B65-43C5-A83F-1FC901DBE590}"/>
              </a:ext>
            </a:extLst>
          </p:cNvPr>
          <p:cNvPicPr>
            <a:picLocks noChangeAspect="1"/>
          </p:cNvPicPr>
          <p:nvPr/>
        </p:nvPicPr>
        <p:blipFill rotWithShape="1">
          <a:blip r:embed="rId3"/>
          <a:srcRect l="15448" r="13695" b="3296"/>
          <a:stretch/>
        </p:blipFill>
        <p:spPr>
          <a:xfrm>
            <a:off x="9126887" y="2575653"/>
            <a:ext cx="1889760" cy="2514599"/>
          </a:xfrm>
          <a:prstGeom prst="rect">
            <a:avLst/>
          </a:prstGeom>
        </p:spPr>
      </p:pic>
      <p:sp>
        <p:nvSpPr>
          <p:cNvPr id="2" name="Title 1">
            <a:extLst>
              <a:ext uri="{FF2B5EF4-FFF2-40B4-BE49-F238E27FC236}">
                <a16:creationId xmlns:a16="http://schemas.microsoft.com/office/drawing/2014/main" id="{B3F820B4-2458-4F6F-9C4C-1FD278307766}"/>
              </a:ext>
            </a:extLst>
          </p:cNvPr>
          <p:cNvSpPr>
            <a:spLocks noGrp="1"/>
          </p:cNvSpPr>
          <p:nvPr>
            <p:ph type="title"/>
          </p:nvPr>
        </p:nvSpPr>
        <p:spPr/>
        <p:txBody>
          <a:bodyPr>
            <a:normAutofit fontScale="90000"/>
          </a:bodyPr>
          <a:lstStyle/>
          <a:p>
            <a:r>
              <a:rPr lang="es-ES" dirty="0"/>
              <a:t>SRH and HIV </a:t>
            </a:r>
            <a:r>
              <a:rPr lang="es-ES" dirty="0" err="1"/>
              <a:t>Prevention</a:t>
            </a:r>
            <a:endParaRPr lang="en-US" dirty="0"/>
          </a:p>
        </p:txBody>
      </p:sp>
      <p:sp>
        <p:nvSpPr>
          <p:cNvPr id="5" name="Content Placeholder 2">
            <a:extLst>
              <a:ext uri="{FF2B5EF4-FFF2-40B4-BE49-F238E27FC236}">
                <a16:creationId xmlns:a16="http://schemas.microsoft.com/office/drawing/2014/main" id="{7C187C8A-63DB-4EA3-A095-168111474870}"/>
              </a:ext>
            </a:extLst>
          </p:cNvPr>
          <p:cNvSpPr txBox="1">
            <a:spLocks/>
          </p:cNvSpPr>
          <p:nvPr/>
        </p:nvSpPr>
        <p:spPr>
          <a:xfrm>
            <a:off x="227961" y="532504"/>
            <a:ext cx="7318058" cy="203433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1"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WESY0101</a:t>
            </a:r>
            <a:r>
              <a:rPr kumimoji="0" lang="en-US" sz="24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 - More evidence needed on effect of PrEP on STIs BUT </a:t>
            </a:r>
            <a:r>
              <a:rPr kumimoji="0" lang="en-US" sz="2400" b="1"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a</a:t>
            </a:r>
            <a:r>
              <a:rPr kumimoji="0" lang="en-US" sz="2400" b="1" i="1" u="none" strike="noStrike" kern="1200" cap="none" spc="0" normalizeH="0" baseline="0" noProof="0" dirty="0">
                <a:ln>
                  <a:noFill/>
                </a:ln>
                <a:solidFill>
                  <a:srgbClr val="1F497D"/>
                </a:solidFill>
                <a:effectLst/>
                <a:uLnTx/>
                <a:uFillTx/>
                <a:latin typeface="Franklin Gothic Book" panose="020B0503020102020204" pitchFamily="34" charset="0"/>
                <a:ea typeface="+mn-ea"/>
                <a:cs typeface="Arial" pitchFamily="34" charset="0"/>
              </a:rPr>
              <a:t>bsence of evidence is not evidence of absence</a:t>
            </a:r>
          </a:p>
          <a:p>
            <a:pPr marL="28575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1" u="none" strike="noStrike" kern="1200" cap="none" spc="0" normalizeH="0" baseline="0" noProof="0" dirty="0">
              <a:ln>
                <a:noFill/>
              </a:ln>
              <a:solidFill>
                <a:srgbClr val="1F497D"/>
              </a:solidFill>
              <a:effectLst/>
              <a:uLnTx/>
              <a:uFillTx/>
              <a:latin typeface="Franklin Gothic Book" panose="020B0503020102020204" pitchFamily="34" charset="0"/>
              <a:ea typeface="+mn-ea"/>
              <a:cs typeface="Arial"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1" u="none" strike="noStrike" kern="1200" cap="none" spc="0" normalizeH="0" baseline="0" noProof="0" dirty="0">
              <a:ln>
                <a:noFill/>
              </a:ln>
              <a:solidFill>
                <a:srgbClr val="1F497D"/>
              </a:solidFill>
              <a:effectLst/>
              <a:uLnTx/>
              <a:uFillTx/>
              <a:latin typeface="Franklin Gothic Book" panose="020B0503020102020204" pitchFamily="34" charset="0"/>
              <a:ea typeface="+mn-ea"/>
              <a:cs typeface="Arial" pitchFamily="34" charset="0"/>
            </a:endParaRPr>
          </a:p>
        </p:txBody>
      </p:sp>
      <p:sp>
        <p:nvSpPr>
          <p:cNvPr id="17" name="Rectangle 16">
            <a:extLst>
              <a:ext uri="{FF2B5EF4-FFF2-40B4-BE49-F238E27FC236}">
                <a16:creationId xmlns:a16="http://schemas.microsoft.com/office/drawing/2014/main" id="{6878A523-A24F-4EDA-BE99-45898E0EDFB1}"/>
              </a:ext>
            </a:extLst>
          </p:cNvPr>
          <p:cNvSpPr/>
          <p:nvPr/>
        </p:nvSpPr>
        <p:spPr>
          <a:xfrm>
            <a:off x="227961" y="2373977"/>
            <a:ext cx="7104994" cy="1200329"/>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WESY0104</a:t>
            </a: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 </a:t>
            </a:r>
            <a:r>
              <a:rPr kumimoji="0" lang="en-ZA"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WLHIV with unintended pregnancy have worse ART outcomes </a:t>
            </a:r>
            <a:r>
              <a:rPr kumimoji="0" lang="en-ZA" sz="2400" b="0"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on average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9" name="Picture 18">
            <a:extLst>
              <a:ext uri="{FF2B5EF4-FFF2-40B4-BE49-F238E27FC236}">
                <a16:creationId xmlns:a16="http://schemas.microsoft.com/office/drawing/2014/main" id="{6B2408C8-9265-4456-A7F4-69B2BC64A534}"/>
              </a:ext>
            </a:extLst>
          </p:cNvPr>
          <p:cNvPicPr>
            <a:picLocks noChangeAspect="1"/>
          </p:cNvPicPr>
          <p:nvPr/>
        </p:nvPicPr>
        <p:blipFill>
          <a:blip r:embed="rId4"/>
          <a:stretch>
            <a:fillRect/>
          </a:stretch>
        </p:blipFill>
        <p:spPr>
          <a:xfrm>
            <a:off x="8542171" y="83741"/>
            <a:ext cx="3649829" cy="2678998"/>
          </a:xfrm>
          <a:prstGeom prst="rect">
            <a:avLst/>
          </a:prstGeom>
        </p:spPr>
      </p:pic>
      <p:pic>
        <p:nvPicPr>
          <p:cNvPr id="8" name="Picture 7">
            <a:extLst>
              <a:ext uri="{FF2B5EF4-FFF2-40B4-BE49-F238E27FC236}">
                <a16:creationId xmlns:a16="http://schemas.microsoft.com/office/drawing/2014/main" id="{F13AAAEA-51D6-4DAE-940E-618429BAF041}"/>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6804394" y="3713582"/>
            <a:ext cx="1668519" cy="550959"/>
          </a:xfrm>
          <a:prstGeom prst="rect">
            <a:avLst/>
          </a:prstGeom>
        </p:spPr>
      </p:pic>
      <p:sp>
        <p:nvSpPr>
          <p:cNvPr id="9" name="Rectangle 8">
            <a:extLst>
              <a:ext uri="{FF2B5EF4-FFF2-40B4-BE49-F238E27FC236}">
                <a16:creationId xmlns:a16="http://schemas.microsoft.com/office/drawing/2014/main" id="{B1C3AFF2-2DF8-40A6-AD75-85CEFEE59D1C}"/>
              </a:ext>
            </a:extLst>
          </p:cNvPr>
          <p:cNvSpPr/>
          <p:nvPr/>
        </p:nvSpPr>
        <p:spPr>
          <a:xfrm>
            <a:off x="227961" y="3429000"/>
            <a:ext cx="5550418" cy="1352486"/>
          </a:xfrm>
          <a:prstGeom prst="rect">
            <a:avLst/>
          </a:prstGeom>
        </p:spPr>
        <p:txBody>
          <a:bodyPr wrap="square">
            <a:spAutoFit/>
          </a:bodyPr>
          <a:lstStyle/>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400" b="1" dirty="0">
                <a:solidFill>
                  <a:prstClr val="black"/>
                </a:solidFill>
                <a:latin typeface="Franklin Gothic Book" panose="020B0503020102020204" pitchFamily="34" charset="0"/>
              </a:rPr>
              <a:t>TUAC01</a:t>
            </a:r>
            <a:r>
              <a:rPr lang="en-US" sz="2400" dirty="0">
                <a:solidFill>
                  <a:prstClr val="black"/>
                </a:solidFill>
                <a:latin typeface="Franklin Gothic Book" panose="020B0503020102020204" pitchFamily="34" charset="0"/>
              </a:rPr>
              <a:t> – women initiate </a:t>
            </a:r>
            <a:r>
              <a:rPr lang="en-US" sz="2400" dirty="0" err="1">
                <a:solidFill>
                  <a:prstClr val="black"/>
                </a:solidFill>
                <a:latin typeface="Franklin Gothic Book" panose="020B0503020102020204" pitchFamily="34" charset="0"/>
              </a:rPr>
              <a:t>PrEP</a:t>
            </a:r>
            <a:r>
              <a:rPr lang="en-US" sz="2400" dirty="0">
                <a:solidFill>
                  <a:prstClr val="black"/>
                </a:solidFill>
                <a:latin typeface="Franklin Gothic Book" panose="020B0503020102020204" pitchFamily="34" charset="0"/>
              </a:rPr>
              <a:t>  when offered in MCH/FP </a:t>
            </a:r>
          </a:p>
          <a:p>
            <a:pPr marR="0" lvl="0" algn="l" defTabSz="457200" rtl="0" eaLnBrk="1" fontAlgn="auto" latinLnBrk="0" hangingPunct="1">
              <a:lnSpc>
                <a:spcPct val="107000"/>
              </a:lnSpc>
              <a:spcBef>
                <a:spcPts val="0"/>
              </a:spcBef>
              <a:spcAft>
                <a:spcPts val="800"/>
              </a:spcAft>
              <a:buClrTx/>
              <a:buSzTx/>
              <a:tabLst/>
              <a:defRPr/>
            </a:pPr>
            <a:endParaRPr lang="en-US" sz="2400" dirty="0">
              <a:solidFill>
                <a:prstClr val="black"/>
              </a:solidFill>
              <a:latin typeface="Franklin Gothic Book" panose="020B0503020102020204" pitchFamily="34" charset="0"/>
            </a:endParaRPr>
          </a:p>
        </p:txBody>
      </p:sp>
      <p:sp>
        <p:nvSpPr>
          <p:cNvPr id="11" name="Content Placeholder 2">
            <a:extLst>
              <a:ext uri="{FF2B5EF4-FFF2-40B4-BE49-F238E27FC236}">
                <a16:creationId xmlns:a16="http://schemas.microsoft.com/office/drawing/2014/main" id="{F8EF4EE8-0912-41F6-AA2B-41B4B7A0E621}"/>
              </a:ext>
            </a:extLst>
          </p:cNvPr>
          <p:cNvSpPr txBox="1">
            <a:spLocks/>
          </p:cNvSpPr>
          <p:nvPr/>
        </p:nvSpPr>
        <p:spPr>
          <a:xfrm>
            <a:off x="1462620" y="4996530"/>
            <a:ext cx="10256612" cy="10722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 </a:t>
            </a:r>
            <a:r>
              <a:rPr kumimoji="0" lang="en-US" sz="24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Higher HIV incidence among AGYW, but not difference between methods, and high acceptability of preventive interventions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endParaRPr>
          </a:p>
        </p:txBody>
      </p:sp>
      <p:pic>
        <p:nvPicPr>
          <p:cNvPr id="12" name="Picture 11">
            <a:extLst>
              <a:ext uri="{FF2B5EF4-FFF2-40B4-BE49-F238E27FC236}">
                <a16:creationId xmlns:a16="http://schemas.microsoft.com/office/drawing/2014/main" id="{2AF39374-11C8-4AAF-8877-021EB4648D8C}"/>
              </a:ext>
            </a:extLst>
          </p:cNvPr>
          <p:cNvPicPr>
            <a:picLocks noChangeAspect="1"/>
          </p:cNvPicPr>
          <p:nvPr/>
        </p:nvPicPr>
        <p:blipFill>
          <a:blip r:embed="rId6"/>
          <a:stretch>
            <a:fillRect/>
          </a:stretch>
        </p:blipFill>
        <p:spPr>
          <a:xfrm>
            <a:off x="472768" y="5090252"/>
            <a:ext cx="1214459" cy="585083"/>
          </a:xfrm>
          <a:prstGeom prst="rect">
            <a:avLst/>
          </a:prstGeom>
        </p:spPr>
      </p:pic>
    </p:spTree>
    <p:extLst>
      <p:ext uri="{BB962C8B-B14F-4D97-AF65-F5344CB8AC3E}">
        <p14:creationId xmlns:p14="http://schemas.microsoft.com/office/powerpoint/2010/main" val="741671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74F6-3B1A-46F7-832C-79F3C584009B}"/>
              </a:ext>
            </a:extLst>
          </p:cNvPr>
          <p:cNvSpPr>
            <a:spLocks noGrp="1"/>
          </p:cNvSpPr>
          <p:nvPr>
            <p:ph type="title"/>
          </p:nvPr>
        </p:nvSpPr>
        <p:spPr>
          <a:xfrm>
            <a:off x="-102960" y="50234"/>
            <a:ext cx="10691040" cy="532504"/>
          </a:xfrm>
        </p:spPr>
        <p:txBody>
          <a:bodyPr>
            <a:normAutofit fontScale="90000"/>
          </a:bodyPr>
          <a:lstStyle/>
          <a:p>
            <a:r>
              <a:rPr lang="es-ES" dirty="0"/>
              <a:t>STOP START RESTART</a:t>
            </a:r>
            <a:endParaRPr lang="en-US" dirty="0"/>
          </a:p>
        </p:txBody>
      </p:sp>
      <p:sp>
        <p:nvSpPr>
          <p:cNvPr id="4" name="Content Placeholder 2">
            <a:extLst>
              <a:ext uri="{FF2B5EF4-FFF2-40B4-BE49-F238E27FC236}">
                <a16:creationId xmlns:a16="http://schemas.microsoft.com/office/drawing/2014/main" id="{8CD91D06-830C-4A93-9D9A-879EA974AE83}"/>
              </a:ext>
            </a:extLst>
          </p:cNvPr>
          <p:cNvSpPr txBox="1">
            <a:spLocks/>
          </p:cNvSpPr>
          <p:nvPr/>
        </p:nvSpPr>
        <p:spPr>
          <a:xfrm>
            <a:off x="1436917" y="2347415"/>
            <a:ext cx="7489641" cy="3548418"/>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TUAC0201 </a:t>
            </a:r>
            <a:r>
              <a:rPr kumimoji="0" lang="en-US" sz="2800" b="1"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EPIC study</a:t>
            </a:r>
            <a:r>
              <a:rPr kumimoji="0" lang="en-US" sz="28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 incidence </a:t>
            </a:r>
            <a:r>
              <a:rPr kumimoji="0" lang="en-US" sz="2800" b="0" i="0" u="none" strike="noStrike" kern="1200" cap="none" spc="0" normalizeH="0" baseline="0" noProof="0" dirty="0">
                <a:ln>
                  <a:noFill/>
                </a:ln>
                <a:solidFill>
                  <a:srgbClr val="383333"/>
                </a:solidFill>
                <a:effectLst/>
                <a:uLnTx/>
                <a:uFillTx/>
                <a:latin typeface="Abadi Extra Light" panose="020B0204020104020204" pitchFamily="34" charset="0"/>
                <a:ea typeface="+mn-ea"/>
                <a:cs typeface="Arial" pitchFamily="34" charset="0"/>
              </a:rPr>
              <a:t>↓</a:t>
            </a:r>
            <a:r>
              <a:rPr kumimoji="0" lang="en-US" sz="28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 44%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Even higher in gay post codes zones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GB" sz="24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13% stopped PrEP &gt;3 months (35.9% restarted)</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GB" sz="21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8% &gt;20 partners, </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GB" sz="21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Up to 30% reported substance use</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GB" sz="21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52% reported any CLAI in the last week</a:t>
            </a:r>
          </a:p>
          <a:p>
            <a:pPr marL="914400" marR="0" lvl="2"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TUACO202 </a:t>
            </a:r>
            <a:r>
              <a:rPr kumimoji="0" lang="en-US" sz="2800" b="1"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PREVENIR </a:t>
            </a:r>
            <a:r>
              <a:rPr kumimoji="0" lang="en-US" sz="28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study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Open cohort 3057 participants 2 modalities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rPr>
              <a:t>9 months follow-up. Only 2 infections.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383333"/>
              </a:solidFill>
              <a:effectLst/>
              <a:uLnTx/>
              <a:uFillTx/>
              <a:latin typeface="Franklin Gothic Book" panose="020B0503020102020204" pitchFamily="34" charset="0"/>
              <a:ea typeface="+mn-ea"/>
              <a:cs typeface="Arial" pitchFamily="34" charset="0"/>
            </a:endParaRPr>
          </a:p>
        </p:txBody>
      </p:sp>
      <p:pic>
        <p:nvPicPr>
          <p:cNvPr id="5" name="Picture 4">
            <a:extLst>
              <a:ext uri="{FF2B5EF4-FFF2-40B4-BE49-F238E27FC236}">
                <a16:creationId xmlns:a16="http://schemas.microsoft.com/office/drawing/2014/main" id="{32591B52-AEF0-4F40-B0B0-7E197841DF61}"/>
              </a:ext>
            </a:extLst>
          </p:cNvPr>
          <p:cNvPicPr>
            <a:picLocks noChangeAspect="1"/>
          </p:cNvPicPr>
          <p:nvPr/>
        </p:nvPicPr>
        <p:blipFill>
          <a:blip r:embed="rId3"/>
          <a:stretch>
            <a:fillRect/>
          </a:stretch>
        </p:blipFill>
        <p:spPr>
          <a:xfrm>
            <a:off x="7378867" y="3512011"/>
            <a:ext cx="4286627" cy="2255444"/>
          </a:xfrm>
          <a:prstGeom prst="rect">
            <a:avLst/>
          </a:prstGeom>
        </p:spPr>
      </p:pic>
      <p:pic>
        <p:nvPicPr>
          <p:cNvPr id="7" name="Picture 6">
            <a:extLst>
              <a:ext uri="{FF2B5EF4-FFF2-40B4-BE49-F238E27FC236}">
                <a16:creationId xmlns:a16="http://schemas.microsoft.com/office/drawing/2014/main" id="{C3FA0AA7-E592-4A70-A0D5-076B603CFE97}"/>
              </a:ext>
            </a:extLst>
          </p:cNvPr>
          <p:cNvPicPr>
            <a:picLocks noChangeAspect="1"/>
          </p:cNvPicPr>
          <p:nvPr/>
        </p:nvPicPr>
        <p:blipFill>
          <a:blip r:embed="rId4"/>
          <a:stretch>
            <a:fillRect/>
          </a:stretch>
        </p:blipFill>
        <p:spPr>
          <a:xfrm>
            <a:off x="8747066" y="2578924"/>
            <a:ext cx="2559019" cy="3316909"/>
          </a:xfrm>
          <a:prstGeom prst="rect">
            <a:avLst/>
          </a:prstGeom>
        </p:spPr>
      </p:pic>
      <p:pic>
        <p:nvPicPr>
          <p:cNvPr id="8" name="Picture 7">
            <a:extLst>
              <a:ext uri="{FF2B5EF4-FFF2-40B4-BE49-F238E27FC236}">
                <a16:creationId xmlns:a16="http://schemas.microsoft.com/office/drawing/2014/main" id="{1AF08265-1C2E-4C0D-BFDB-ACF560396E83}"/>
              </a:ext>
            </a:extLst>
          </p:cNvPr>
          <p:cNvPicPr>
            <a:picLocks noChangeAspect="1"/>
          </p:cNvPicPr>
          <p:nvPr/>
        </p:nvPicPr>
        <p:blipFill>
          <a:blip r:embed="rId5"/>
          <a:stretch>
            <a:fillRect/>
          </a:stretch>
        </p:blipFill>
        <p:spPr>
          <a:xfrm>
            <a:off x="184964" y="2373649"/>
            <a:ext cx="1131032" cy="565519"/>
          </a:xfrm>
          <a:prstGeom prst="rect">
            <a:avLst/>
          </a:prstGeom>
        </p:spPr>
      </p:pic>
      <p:pic>
        <p:nvPicPr>
          <p:cNvPr id="9" name="Picture 6" descr="Resultado de imagen para francia bandera">
            <a:extLst>
              <a:ext uri="{FF2B5EF4-FFF2-40B4-BE49-F238E27FC236}">
                <a16:creationId xmlns:a16="http://schemas.microsoft.com/office/drawing/2014/main" id="{5F59F64C-0D83-4E0D-9858-52180762C4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372" y="4328617"/>
            <a:ext cx="1131032" cy="62223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6CB57FFC-3386-40DE-895D-8E50330B0632}"/>
              </a:ext>
            </a:extLst>
          </p:cNvPr>
          <p:cNvSpPr txBox="1">
            <a:spLocks/>
          </p:cNvSpPr>
          <p:nvPr/>
        </p:nvSpPr>
        <p:spPr>
          <a:xfrm>
            <a:off x="-67448" y="636422"/>
            <a:ext cx="7924186" cy="14932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Arial" pitchFamily="34" charset="0"/>
              </a:rPr>
              <a:t>TUAC03</a:t>
            </a:r>
            <a:r>
              <a:rPr kumimoji="0" lang="en-US" sz="24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Arial" pitchFamily="34" charset="0"/>
              </a:rPr>
              <a:t> EPIC - Risk profiles change </a:t>
            </a:r>
            <a:r>
              <a:rPr kumimoji="0" lang="en-US" sz="24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Arial" pitchFamily="34" charset="0"/>
                <a:sym typeface="Wingdings" panose="05000000000000000000" pitchFamily="2" charset="2"/>
              </a:rPr>
              <a:t> data showing intentional discontinuation – implications for definition and measurement of </a:t>
            </a:r>
            <a:r>
              <a:rPr kumimoji="0" lang="en-US" sz="24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Arial" pitchFamily="34" charset="0"/>
              </a:rPr>
              <a:t>PrEP continuation</a:t>
            </a:r>
          </a:p>
        </p:txBody>
      </p:sp>
      <p:pic>
        <p:nvPicPr>
          <p:cNvPr id="11" name="Picture 10">
            <a:extLst>
              <a:ext uri="{FF2B5EF4-FFF2-40B4-BE49-F238E27FC236}">
                <a16:creationId xmlns:a16="http://schemas.microsoft.com/office/drawing/2014/main" id="{9CBBD200-E841-40E6-97A6-213E60659E03}"/>
              </a:ext>
            </a:extLst>
          </p:cNvPr>
          <p:cNvPicPr>
            <a:picLocks noChangeAspect="1"/>
          </p:cNvPicPr>
          <p:nvPr/>
        </p:nvPicPr>
        <p:blipFill rotWithShape="1">
          <a:blip r:embed="rId7"/>
          <a:srcRect l="3550" t="14260" r="18486"/>
          <a:stretch/>
        </p:blipFill>
        <p:spPr>
          <a:xfrm>
            <a:off x="8129926" y="146182"/>
            <a:ext cx="3439698" cy="2127825"/>
          </a:xfrm>
          <a:prstGeom prst="rect">
            <a:avLst/>
          </a:prstGeom>
          <a:ln>
            <a:solidFill>
              <a:schemeClr val="accent2"/>
            </a:solidFill>
          </a:ln>
        </p:spPr>
      </p:pic>
    </p:spTree>
    <p:extLst>
      <p:ext uri="{BB962C8B-B14F-4D97-AF65-F5344CB8AC3E}">
        <p14:creationId xmlns:p14="http://schemas.microsoft.com/office/powerpoint/2010/main" val="213270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arn(inVertical)">
                                      <p:cBhvr>
                                        <p:cTn id="22" dur="500"/>
                                        <p:tgtEl>
                                          <p:spTgt spid="4">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5"/>
                                        </p:tgtEl>
                                        <p:attrNameLst>
                                          <p:attrName>style.visibility</p:attrName>
                                        </p:attrNameLst>
                                      </p:cBhvr>
                                      <p:to>
                                        <p:strVal val="hidden"/>
                                      </p:to>
                                    </p:set>
                                  </p:childTnLst>
                                </p:cTn>
                              </p:par>
                            </p:childTnLst>
                          </p:cTn>
                        </p:par>
                        <p:par>
                          <p:cTn id="30" fill="hold">
                            <p:stCondLst>
                              <p:cond delay="0"/>
                            </p:stCondLst>
                            <p:childTnLst>
                              <p:par>
                                <p:cTn id="31" presetID="16" presetClass="entr" presetSubtype="2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barn(inVertical)">
                                      <p:cBhvr>
                                        <p:cTn id="36" dur="500"/>
                                        <p:tgtEl>
                                          <p:spTgt spid="4">
                                            <p:txEl>
                                              <p:pRg st="7" end="7"/>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barn(inVertical)">
                                      <p:cBhvr>
                                        <p:cTn id="39" dur="500"/>
                                        <p:tgtEl>
                                          <p:spTgt spid="4">
                                            <p:txEl>
                                              <p:pRg st="8" end="8"/>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barn(inVertical)">
                                      <p:cBhvr>
                                        <p:cTn id="42" dur="500"/>
                                        <p:tgtEl>
                                          <p:spTgt spid="4">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CB73-79B3-448C-AABF-4D7F49E075E1}"/>
              </a:ext>
            </a:extLst>
          </p:cNvPr>
          <p:cNvSpPr>
            <a:spLocks noGrp="1"/>
          </p:cNvSpPr>
          <p:nvPr>
            <p:ph type="title"/>
          </p:nvPr>
        </p:nvSpPr>
        <p:spPr/>
        <p:txBody>
          <a:bodyPr>
            <a:normAutofit fontScale="90000"/>
          </a:bodyPr>
          <a:lstStyle/>
          <a:p>
            <a:r>
              <a:rPr lang="es-ES" dirty="0"/>
              <a:t>WEAC0203 SELFESTING</a:t>
            </a:r>
            <a:endParaRPr lang="en-US" dirty="0"/>
          </a:p>
        </p:txBody>
      </p:sp>
      <p:sp>
        <p:nvSpPr>
          <p:cNvPr id="3" name="Content Placeholder 2">
            <a:extLst>
              <a:ext uri="{FF2B5EF4-FFF2-40B4-BE49-F238E27FC236}">
                <a16:creationId xmlns:a16="http://schemas.microsoft.com/office/drawing/2014/main" id="{71DD2282-FE55-4158-BF79-0713D9975E29}"/>
              </a:ext>
            </a:extLst>
          </p:cNvPr>
          <p:cNvSpPr>
            <a:spLocks noGrp="1"/>
          </p:cNvSpPr>
          <p:nvPr>
            <p:ph idx="1"/>
          </p:nvPr>
        </p:nvSpPr>
        <p:spPr>
          <a:xfrm>
            <a:off x="231289" y="641682"/>
            <a:ext cx="6870847" cy="2172539"/>
          </a:xfrm>
        </p:spPr>
        <p:txBody>
          <a:bodyPr>
            <a:normAutofit lnSpcReduction="10000"/>
          </a:bodyPr>
          <a:lstStyle/>
          <a:p>
            <a:r>
              <a:rPr lang="en-US" sz="2800" b="1" dirty="0"/>
              <a:t>WACO0202 &amp; 03: </a:t>
            </a:r>
            <a:r>
              <a:rPr lang="en-US" sz="2800" dirty="0"/>
              <a:t>rapid distribution feasible, highly acceptable in MSM and FSW, improving 90/90/90</a:t>
            </a:r>
            <a:endParaRPr lang="en-US" sz="2800" b="1" dirty="0"/>
          </a:p>
          <a:p>
            <a:r>
              <a:rPr lang="en-US" sz="2800" b="1" dirty="0"/>
              <a:t>WEAC0201</a:t>
            </a:r>
            <a:r>
              <a:rPr lang="en-US" sz="2800" dirty="0"/>
              <a:t>: risk of coercion and regret when delivered by peers.</a:t>
            </a:r>
          </a:p>
        </p:txBody>
      </p:sp>
      <p:sp>
        <p:nvSpPr>
          <p:cNvPr id="4" name="Title 1">
            <a:extLst>
              <a:ext uri="{FF2B5EF4-FFF2-40B4-BE49-F238E27FC236}">
                <a16:creationId xmlns:a16="http://schemas.microsoft.com/office/drawing/2014/main" id="{46420CC6-A3F1-49CF-8DEF-C5603E2B8C7F}"/>
              </a:ext>
            </a:extLst>
          </p:cNvPr>
          <p:cNvSpPr txBox="1">
            <a:spLocks/>
          </p:cNvSpPr>
          <p:nvPr/>
        </p:nvSpPr>
        <p:spPr>
          <a:xfrm>
            <a:off x="902880" y="2868972"/>
            <a:ext cx="10691040" cy="53250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a:lstStyle>
          <a:p>
            <a:r>
              <a:rPr lang="es-ES" dirty="0"/>
              <a:t>WEAC0203 DIGITAL</a:t>
            </a:r>
            <a:endParaRPr lang="en-US" dirty="0"/>
          </a:p>
        </p:txBody>
      </p:sp>
      <p:pic>
        <p:nvPicPr>
          <p:cNvPr id="5" name="Picture 3">
            <a:extLst>
              <a:ext uri="{FF2B5EF4-FFF2-40B4-BE49-F238E27FC236}">
                <a16:creationId xmlns:a16="http://schemas.microsoft.com/office/drawing/2014/main" id="{B9A05BF0-559C-463F-B555-4E0ED9526B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969"/>
          <a:stretch/>
        </p:blipFill>
        <p:spPr bwMode="auto">
          <a:xfrm>
            <a:off x="7102136" y="587255"/>
            <a:ext cx="4216667"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41DBB620-48D7-4CA6-9E31-0B3FC560FC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4901" y="3053410"/>
            <a:ext cx="3048000" cy="321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ACE16944-2CBA-4EC4-9F19-E3FACF1D0086}"/>
              </a:ext>
            </a:extLst>
          </p:cNvPr>
          <p:cNvSpPr txBox="1"/>
          <p:nvPr/>
        </p:nvSpPr>
        <p:spPr>
          <a:xfrm>
            <a:off x="170120" y="3278003"/>
            <a:ext cx="8219278" cy="1231106"/>
          </a:xfrm>
          <a:prstGeom prst="rect">
            <a:avLst/>
          </a:prstGeom>
          <a:noFill/>
        </p:spPr>
        <p:txBody>
          <a:bodyPr wrap="square" rtlCol="0">
            <a:spAutoFit/>
          </a:bodyPr>
          <a:lstStyle/>
          <a:p>
            <a:pPr marL="285750" indent="-285750">
              <a:buFont typeface="Arial" pitchFamily="34" charset="0"/>
              <a:buChar char="•"/>
            </a:pPr>
            <a:r>
              <a:rPr lang="es-MX" sz="2800" b="1" dirty="0">
                <a:solidFill>
                  <a:srgbClr val="383333"/>
                </a:solidFill>
                <a:latin typeface="Franklin Gothic Book" panose="020B0503020102020204" pitchFamily="34" charset="0"/>
                <a:cs typeface="Arial" pitchFamily="34" charset="0"/>
              </a:rPr>
              <a:t>WEPDC01</a:t>
            </a:r>
            <a:r>
              <a:rPr lang="es-MX" dirty="0"/>
              <a:t> </a:t>
            </a:r>
            <a:r>
              <a:rPr lang="es-MX" sz="2800" dirty="0">
                <a:solidFill>
                  <a:srgbClr val="383333"/>
                </a:solidFill>
                <a:latin typeface="Franklin Gothic Book" panose="020B0503020102020204" pitchFamily="34" charset="0"/>
                <a:cs typeface="Arial" pitchFamily="34" charset="0"/>
              </a:rPr>
              <a:t>– 3.5 </a:t>
            </a:r>
            <a:r>
              <a:rPr lang="es-MX" sz="2800" dirty="0" err="1">
                <a:solidFill>
                  <a:srgbClr val="383333"/>
                </a:solidFill>
                <a:latin typeface="Franklin Gothic Book" panose="020B0503020102020204" pitchFamily="34" charset="0"/>
                <a:cs typeface="Arial" pitchFamily="34" charset="0"/>
              </a:rPr>
              <a:t>million</a:t>
            </a:r>
            <a:r>
              <a:rPr lang="es-MX" sz="2800" dirty="0">
                <a:solidFill>
                  <a:srgbClr val="383333"/>
                </a:solidFill>
                <a:latin typeface="Franklin Gothic Book" panose="020B0503020102020204" pitchFamily="34" charset="0"/>
                <a:cs typeface="Arial" pitchFamily="34" charset="0"/>
              </a:rPr>
              <a:t> </a:t>
            </a:r>
            <a:r>
              <a:rPr lang="es-MX" sz="2800" dirty="0" err="1">
                <a:solidFill>
                  <a:srgbClr val="383333"/>
                </a:solidFill>
                <a:latin typeface="Franklin Gothic Book" panose="020B0503020102020204" pitchFamily="34" charset="0"/>
                <a:cs typeface="Arial" pitchFamily="34" charset="0"/>
              </a:rPr>
              <a:t>reached</a:t>
            </a:r>
            <a:r>
              <a:rPr lang="es-MX" sz="2800" dirty="0">
                <a:solidFill>
                  <a:srgbClr val="383333"/>
                </a:solidFill>
                <a:latin typeface="Franklin Gothic Book" panose="020B0503020102020204" pitchFamily="34" charset="0"/>
                <a:cs typeface="Arial" pitchFamily="34" charset="0"/>
              </a:rPr>
              <a:t> #</a:t>
            </a:r>
            <a:r>
              <a:rPr lang="es-MX" sz="2800" dirty="0" err="1">
                <a:solidFill>
                  <a:srgbClr val="383333"/>
                </a:solidFill>
                <a:latin typeface="Franklin Gothic Book" panose="020B0503020102020204" pitchFamily="34" charset="0"/>
                <a:cs typeface="Arial" pitchFamily="34" charset="0"/>
              </a:rPr>
              <a:t>HIVSelfTest</a:t>
            </a:r>
            <a:endParaRPr lang="es-MX" sz="2800" dirty="0">
              <a:solidFill>
                <a:srgbClr val="383333"/>
              </a:solidFill>
              <a:latin typeface="Franklin Gothic Book" panose="020B0503020102020204" pitchFamily="34" charset="0"/>
              <a:cs typeface="Arial" pitchFamily="34" charset="0"/>
            </a:endParaRPr>
          </a:p>
          <a:p>
            <a:pPr marL="285750" indent="-285750">
              <a:buFont typeface="Arial" pitchFamily="34" charset="0"/>
              <a:buChar char="•"/>
            </a:pPr>
            <a:r>
              <a:rPr lang="es-MX" sz="2800" b="1" dirty="0">
                <a:solidFill>
                  <a:srgbClr val="383333"/>
                </a:solidFill>
                <a:latin typeface="Franklin Gothic Book" panose="020B0503020102020204" pitchFamily="34" charset="0"/>
                <a:cs typeface="Arial" pitchFamily="34" charset="0"/>
              </a:rPr>
              <a:t>WEPDC04</a:t>
            </a:r>
            <a:r>
              <a:rPr lang="es-MX" dirty="0"/>
              <a:t> – </a:t>
            </a:r>
            <a:r>
              <a:rPr lang="es-MX" sz="2800" dirty="0">
                <a:solidFill>
                  <a:srgbClr val="383333"/>
                </a:solidFill>
                <a:latin typeface="Franklin Gothic Book" panose="020B0503020102020204" pitchFamily="34" charset="0"/>
                <a:cs typeface="Arial" pitchFamily="34" charset="0"/>
              </a:rPr>
              <a:t>1531/2090 of TGW </a:t>
            </a:r>
            <a:r>
              <a:rPr lang="es-MX" sz="2800" dirty="0" err="1">
                <a:solidFill>
                  <a:srgbClr val="383333"/>
                </a:solidFill>
                <a:latin typeface="Franklin Gothic Book" panose="020B0503020102020204" pitchFamily="34" charset="0"/>
                <a:cs typeface="Arial" pitchFamily="34" charset="0"/>
              </a:rPr>
              <a:t>reached</a:t>
            </a:r>
            <a:r>
              <a:rPr lang="es-MX" sz="2800" dirty="0">
                <a:solidFill>
                  <a:srgbClr val="383333"/>
                </a:solidFill>
                <a:latin typeface="Franklin Gothic Book" panose="020B0503020102020204" pitchFamily="34" charset="0"/>
                <a:cs typeface="Arial" pitchFamily="34" charset="0"/>
              </a:rPr>
              <a:t> </a:t>
            </a:r>
            <a:r>
              <a:rPr lang="es-MX" sz="2800" dirty="0" err="1">
                <a:solidFill>
                  <a:srgbClr val="383333"/>
                </a:solidFill>
                <a:latin typeface="Franklin Gothic Book" panose="020B0503020102020204" pitchFamily="34" charset="0"/>
                <a:cs typeface="Arial" pitchFamily="34" charset="0"/>
              </a:rPr>
              <a:t>through</a:t>
            </a:r>
            <a:r>
              <a:rPr lang="es-MX" sz="2800" dirty="0">
                <a:solidFill>
                  <a:srgbClr val="383333"/>
                </a:solidFill>
                <a:latin typeface="Franklin Gothic Book" panose="020B0503020102020204" pitchFamily="34" charset="0"/>
                <a:cs typeface="Arial" pitchFamily="34" charset="0"/>
              </a:rPr>
              <a:t> FB </a:t>
            </a:r>
          </a:p>
          <a:p>
            <a:pPr marL="285750" indent="-285750">
              <a:buFont typeface="Arial" pitchFamily="34" charset="0"/>
              <a:buChar char="•"/>
            </a:pPr>
            <a:endParaRPr lang="en-US" dirty="0"/>
          </a:p>
        </p:txBody>
      </p:sp>
      <p:pic>
        <p:nvPicPr>
          <p:cNvPr id="8" name="Picture 7">
            <a:extLst>
              <a:ext uri="{FF2B5EF4-FFF2-40B4-BE49-F238E27FC236}">
                <a16:creationId xmlns:a16="http://schemas.microsoft.com/office/drawing/2014/main" id="{33CC0761-FACF-477A-AA0F-9B1D5AB46C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941"/>
          <a:stretch/>
        </p:blipFill>
        <p:spPr>
          <a:xfrm>
            <a:off x="2809643" y="4250177"/>
            <a:ext cx="3882784" cy="1908783"/>
          </a:xfrm>
          <a:prstGeom prst="rect">
            <a:avLst/>
          </a:prstGeom>
        </p:spPr>
      </p:pic>
    </p:spTree>
    <p:extLst>
      <p:ext uri="{BB962C8B-B14F-4D97-AF65-F5344CB8AC3E}">
        <p14:creationId xmlns:p14="http://schemas.microsoft.com/office/powerpoint/2010/main" val="353437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AIDS2016_template</Template>
  <TotalTime>16327</TotalTime>
  <Words>1945</Words>
  <Application>Microsoft Office PowerPoint</Application>
  <PresentationFormat>Widescreen</PresentationFormat>
  <Paragraphs>210</Paragraphs>
  <Slides>18</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Abadi Extra Light</vt:lpstr>
      <vt:lpstr>Arial</vt:lpstr>
      <vt:lpstr>Calibri</vt:lpstr>
      <vt:lpstr>Cooper Black</vt:lpstr>
      <vt:lpstr>Franklin Gothic Book</vt:lpstr>
      <vt:lpstr>Gill Sans MT</vt:lpstr>
      <vt:lpstr>Raleway</vt:lpstr>
      <vt:lpstr>Trebuchet MS</vt:lpstr>
      <vt:lpstr>Wingdings</vt:lpstr>
      <vt:lpstr>AIDS 2016_Template</vt:lpstr>
      <vt:lpstr>Rapporteur session Track C</vt:lpstr>
      <vt:lpstr>Team &amp; Outline</vt:lpstr>
      <vt:lpstr>Transgender Women (TGW) = most affected population</vt:lpstr>
      <vt:lpstr>Solutions, ideas and opinions….</vt:lpstr>
      <vt:lpstr>MSM depression and chemsex</vt:lpstr>
      <vt:lpstr>Adolescents and Youth</vt:lpstr>
      <vt:lpstr>SRH and HIV Prevention</vt:lpstr>
      <vt:lpstr>STOP START RESTART</vt:lpstr>
      <vt:lpstr>WEAC0203 SELFESTING</vt:lpstr>
      <vt:lpstr>WEAC01 New tools for interrupting transmission</vt:lpstr>
      <vt:lpstr>The labs challenges of PrEP: Testing and Resistance</vt:lpstr>
      <vt:lpstr>TUAC0404: Same day PrEP: ImPrEP Study</vt:lpstr>
      <vt:lpstr>News in Biomedical Prevention</vt:lpstr>
      <vt:lpstr>A vaccine ASAP please!</vt:lpstr>
      <vt:lpstr>Other information you might look for…</vt:lpstr>
      <vt:lpstr>Take home messages</vt:lpstr>
      <vt:lpstr>We need to make prevention SEXY</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omar sued</cp:lastModifiedBy>
  <cp:revision>133</cp:revision>
  <cp:lastPrinted>2017-01-16T15:31:13Z</cp:lastPrinted>
  <dcterms:created xsi:type="dcterms:W3CDTF">2017-01-13T09:09:35Z</dcterms:created>
  <dcterms:modified xsi:type="dcterms:W3CDTF">2019-07-24T22:53:01Z</dcterms:modified>
</cp:coreProperties>
</file>